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322" r:id="rId6"/>
    <p:sldId id="263" r:id="rId7"/>
    <p:sldId id="275" r:id="rId8"/>
    <p:sldId id="274" r:id="rId9"/>
    <p:sldId id="325" r:id="rId10"/>
    <p:sldId id="323" r:id="rId11"/>
    <p:sldId id="324" r:id="rId12"/>
    <p:sldId id="327" r:id="rId13"/>
    <p:sldId id="273" r:id="rId14"/>
    <p:sldId id="266" r:id="rId15"/>
    <p:sldId id="287" r:id="rId16"/>
    <p:sldId id="332" r:id="rId17"/>
    <p:sldId id="334" r:id="rId18"/>
    <p:sldId id="330" r:id="rId19"/>
    <p:sldId id="331" r:id="rId20"/>
    <p:sldId id="333" r:id="rId21"/>
    <p:sldId id="347" r:id="rId22"/>
    <p:sldId id="355" r:id="rId23"/>
    <p:sldId id="345" r:id="rId24"/>
    <p:sldId id="344" r:id="rId25"/>
    <p:sldId id="348" r:id="rId26"/>
    <p:sldId id="357" r:id="rId27"/>
    <p:sldId id="350" r:id="rId28"/>
    <p:sldId id="339" r:id="rId29"/>
    <p:sldId id="351" r:id="rId30"/>
    <p:sldId id="340" r:id="rId31"/>
    <p:sldId id="341" r:id="rId32"/>
    <p:sldId id="352" r:id="rId33"/>
    <p:sldId id="353" r:id="rId34"/>
    <p:sldId id="342" r:id="rId35"/>
    <p:sldId id="354" r:id="rId36"/>
    <p:sldId id="335" r:id="rId37"/>
    <p:sldId id="337" r:id="rId38"/>
    <p:sldId id="336" r:id="rId39"/>
    <p:sldId id="338" r:id="rId40"/>
    <p:sldId id="359" r:id="rId41"/>
    <p:sldId id="28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PUTER" initials="C" lastIdx="1" clrIdx="0">
    <p:extLst>
      <p:ext uri="{19B8F6BF-5375-455C-9EA6-DF929625EA0E}">
        <p15:presenceInfo xmlns:p15="http://schemas.microsoft.com/office/powerpoint/2012/main" userId="COMPUTER" providerId="None"/>
      </p:ext>
    </p:extLst>
  </p:cmAuthor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CB7"/>
    <a:srgbClr val="FF6699"/>
    <a:srgbClr val="E9E9E9"/>
    <a:srgbClr val="393939"/>
    <a:srgbClr val="04396C"/>
    <a:srgbClr val="1E3252"/>
    <a:srgbClr val="6497B1"/>
    <a:srgbClr val="AEAFA9"/>
    <a:srgbClr val="418A9D"/>
    <a:srgbClr val="BCDE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jpg"/><Relationship Id="rId7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.site.naver.com/1bVaO" TargetMode="External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youtu.be/upMBpczxfjQ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.site.naver.com/1bVbe" TargetMode="External"/><Relationship Id="rId5" Type="http://schemas.openxmlformats.org/officeDocument/2006/relationships/hyperlink" Target="https://m.site.naver.com/1bVaO" TargetMode="Externa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981821" y="2305329"/>
            <a:ext cx="222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</a:rPr>
              <a:t>낙상 </a:t>
            </a:r>
            <a:r>
              <a:rPr lang="en-US" altLang="ko-KR" sz="3600" spc="-300" dirty="0">
                <a:solidFill>
                  <a:schemeClr val="bg1"/>
                </a:solidFill>
              </a:rPr>
              <a:t>Guard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2C9A86-971A-4FED-9280-08856E1258CE}"/>
              </a:ext>
            </a:extLst>
          </p:cNvPr>
          <p:cNvSpPr txBox="1"/>
          <p:nvPr/>
        </p:nvSpPr>
        <p:spPr>
          <a:xfrm>
            <a:off x="3683628" y="3158589"/>
            <a:ext cx="482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</a:rPr>
              <a:t>최종 프로젝트 결과 보고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729FF-D41C-4E79-93DC-1A44728A3267}"/>
              </a:ext>
            </a:extLst>
          </p:cNvPr>
          <p:cNvSpPr txBox="1"/>
          <p:nvPr/>
        </p:nvSpPr>
        <p:spPr>
          <a:xfrm>
            <a:off x="10691447" y="5288340"/>
            <a:ext cx="1236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bg1"/>
                </a:solidFill>
              </a:rPr>
              <a:t>4</a:t>
            </a:r>
            <a:r>
              <a:rPr lang="ko-KR" altLang="en-US" sz="2400" spc="-300" dirty="0">
                <a:solidFill>
                  <a:schemeClr val="bg1"/>
                </a:solidFill>
              </a:rPr>
              <a:t>조</a:t>
            </a:r>
            <a:endParaRPr lang="en-US" altLang="ko-KR" sz="24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이재성</a:t>
            </a:r>
            <a:endParaRPr lang="en-US" altLang="ko-KR" sz="24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이주용</a:t>
            </a:r>
            <a:endParaRPr lang="en-US" altLang="ko-KR" sz="24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박효정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0582F9-7D5A-4314-A540-FCC3494C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113623"/>
            <a:ext cx="9431066" cy="5744377"/>
          </a:xfrm>
          <a:prstGeom prst="rect">
            <a:avLst/>
          </a:prstGeom>
        </p:spPr>
      </p:pic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BE9A4BE2-D1BE-7062-FDD4-5B1F0D4E9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1C0737-3316-0A76-AAC7-9CC46C461F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5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126B8F-C62E-4C3E-878A-05D10130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113623"/>
            <a:ext cx="9526329" cy="5744377"/>
          </a:xfrm>
          <a:prstGeom prst="rect">
            <a:avLst/>
          </a:prstGeom>
        </p:spPr>
      </p:pic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B1675A2D-68C1-DE5C-C4C1-1F5133B43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E3E710-DBDD-C0E0-0AFF-D7D34CD650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488A6A-8A0A-4DAE-85FF-E4D9DE19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333208"/>
            <a:ext cx="9526329" cy="2095792"/>
          </a:xfrm>
          <a:prstGeom prst="rect">
            <a:avLst/>
          </a:prstGeom>
        </p:spPr>
      </p:pic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8BDE7FC3-9EA4-1FD4-CD71-20F4EE73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8A9B8E-C33B-944C-B6BE-E20003B770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Sequence Diagram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821BC0-9854-4011-9289-620AE6A5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87" y="1178876"/>
            <a:ext cx="7673826" cy="5688401"/>
          </a:xfrm>
          <a:prstGeom prst="rect">
            <a:avLst/>
          </a:prstGeom>
        </p:spPr>
      </p:pic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AF8C0DDE-19EE-C59C-59E8-8A6F3798D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DA8B1C-711A-40A1-FF0D-E9EAC37AF53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사용자 시나리오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82B70-72D2-4DD7-9887-9A932FF8ABBE}"/>
              </a:ext>
            </a:extLst>
          </p:cNvPr>
          <p:cNvSpPr txBox="1"/>
          <p:nvPr/>
        </p:nvSpPr>
        <p:spPr>
          <a:xfrm>
            <a:off x="6387377" y="4381412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인터페이스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04D18C-22DA-4CCC-94CF-B8E65766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5" y="2825923"/>
            <a:ext cx="1963552" cy="18437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5CA7E2-E79A-4141-98A0-777E9CA89A2E}"/>
              </a:ext>
            </a:extLst>
          </p:cNvPr>
          <p:cNvSpPr txBox="1"/>
          <p:nvPr/>
        </p:nvSpPr>
        <p:spPr>
          <a:xfrm>
            <a:off x="1047245" y="256145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DB698-9CA6-4A7D-95AE-C7983EA9DCFD}"/>
              </a:ext>
            </a:extLst>
          </p:cNvPr>
          <p:cNvSpPr txBox="1"/>
          <p:nvPr/>
        </p:nvSpPr>
        <p:spPr>
          <a:xfrm>
            <a:off x="1140217" y="4533911"/>
            <a:ext cx="556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노인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AE4A97-6908-4A18-A742-D4A02F60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13" y="1110279"/>
            <a:ext cx="1614009" cy="12143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624240-F7DC-44B6-B45B-27345339D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069" y="3890395"/>
            <a:ext cx="1963552" cy="12143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62AA54-4881-4637-A212-3092EBB14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96" y="1481902"/>
            <a:ext cx="539574" cy="5219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8511FD-AA9A-414F-A681-74D6E2018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536" y="3460253"/>
            <a:ext cx="539573" cy="5241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CB72AFE-F63B-4591-9879-D33FF1F83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020" y="3534482"/>
            <a:ext cx="525778" cy="521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DC9F8D-F9DB-4BC8-9776-E8DBAA672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980" y="2828125"/>
            <a:ext cx="519115" cy="51911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B1B608F-A000-482B-929E-AB284A694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00" y="2561456"/>
            <a:ext cx="1828303" cy="20508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735B03-D76C-4F25-B9CB-8347B7EB99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4203" y="2458568"/>
            <a:ext cx="1820498" cy="197907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96A04FF-1AB2-400D-97B0-EC3EEC552920}"/>
              </a:ext>
            </a:extLst>
          </p:cNvPr>
          <p:cNvSpPr txBox="1"/>
          <p:nvPr/>
        </p:nvSpPr>
        <p:spPr>
          <a:xfrm>
            <a:off x="9656485" y="4310759"/>
            <a:ext cx="1406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가족 및 관리자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문자 알림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58A97A-4845-4EB2-8F53-AE5CBB4CB9C8}"/>
              </a:ext>
            </a:extLst>
          </p:cNvPr>
          <p:cNvSpPr txBox="1"/>
          <p:nvPr/>
        </p:nvSpPr>
        <p:spPr>
          <a:xfrm>
            <a:off x="3852021" y="5036088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낙상 감지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AD39BA-7173-49D4-A7D0-00AC2DA926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376" y="2144340"/>
            <a:ext cx="1172192" cy="184001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B2689A-C791-478D-8AF1-0119A0F8D9EB}"/>
              </a:ext>
            </a:extLst>
          </p:cNvPr>
          <p:cNvSpPr txBox="1"/>
          <p:nvPr/>
        </p:nvSpPr>
        <p:spPr>
          <a:xfrm>
            <a:off x="4145551" y="2385287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낙상 감지기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398976-47DE-460E-A1A0-2CC1EAF29867}"/>
              </a:ext>
            </a:extLst>
          </p:cNvPr>
          <p:cNvCxnSpPr>
            <a:cxnSpLocks/>
          </p:cNvCxnSpPr>
          <p:nvPr/>
        </p:nvCxnSpPr>
        <p:spPr>
          <a:xfrm flipV="1">
            <a:off x="4268261" y="1836736"/>
            <a:ext cx="901682" cy="517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71721B-770C-40E5-A099-F546162635A7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6514078" y="1832468"/>
            <a:ext cx="660374" cy="626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FFFA7C4B-66F1-42D1-9BEC-61D2BACE8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131" y="1481902"/>
            <a:ext cx="539574" cy="52194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CD82A7-7561-428E-8CEF-66A28B37CCFF}"/>
              </a:ext>
            </a:extLst>
          </p:cNvPr>
          <p:cNvSpPr txBox="1"/>
          <p:nvPr/>
        </p:nvSpPr>
        <p:spPr>
          <a:xfrm>
            <a:off x="875104" y="5505246"/>
            <a:ext cx="5052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①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400" spc="-150" dirty="0">
                <a:solidFill>
                  <a:srgbClr val="393939"/>
                </a:solidFill>
              </a:rPr>
              <a:t>낙상 감지기와 사용자 모바일과 블루투스 통신으로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페어링</a:t>
            </a:r>
            <a:r>
              <a:rPr lang="ko-KR" altLang="en-US" sz="1400" spc="-150" dirty="0">
                <a:solidFill>
                  <a:srgbClr val="393939"/>
                </a:solidFill>
              </a:rPr>
              <a:t> 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EE06E7-D768-4F43-9BFE-6B1A38766850}"/>
              </a:ext>
            </a:extLst>
          </p:cNvPr>
          <p:cNvSpPr txBox="1"/>
          <p:nvPr/>
        </p:nvSpPr>
        <p:spPr>
          <a:xfrm>
            <a:off x="5227011" y="2031169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블루투스 통신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CC3EACB-A47E-48E9-BBF4-380F9DF806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597029" y="2197070"/>
            <a:ext cx="743561" cy="671860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C6788D7-ABE6-4A11-A2C3-398358536FC5}"/>
              </a:ext>
            </a:extLst>
          </p:cNvPr>
          <p:cNvCxnSpPr>
            <a:cxnSpLocks/>
          </p:cNvCxnSpPr>
          <p:nvPr/>
        </p:nvCxnSpPr>
        <p:spPr>
          <a:xfrm flipH="1" flipV="1">
            <a:off x="3200129" y="2774633"/>
            <a:ext cx="660374" cy="626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CFF590C-4C8F-4133-8E66-62CB27721666}"/>
              </a:ext>
            </a:extLst>
          </p:cNvPr>
          <p:cNvSpPr txBox="1"/>
          <p:nvPr/>
        </p:nvSpPr>
        <p:spPr>
          <a:xfrm>
            <a:off x="875104" y="5790446"/>
            <a:ext cx="3671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② </a:t>
            </a:r>
            <a:r>
              <a:rPr lang="ko-KR" altLang="en-US" sz="1400" spc="-150" dirty="0">
                <a:solidFill>
                  <a:srgbClr val="393939"/>
                </a:solidFill>
              </a:rPr>
              <a:t>사용자가 낙상 발생 시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부저가</a:t>
            </a:r>
            <a:r>
              <a:rPr lang="ko-KR" altLang="en-US" sz="1400" spc="-150" dirty="0">
                <a:solidFill>
                  <a:srgbClr val="393939"/>
                </a:solidFill>
              </a:rPr>
              <a:t> 울리게 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C7518C4-BD8B-4E2C-8425-98C7B0884C4C}"/>
              </a:ext>
            </a:extLst>
          </p:cNvPr>
          <p:cNvCxnSpPr>
            <a:cxnSpLocks/>
          </p:cNvCxnSpPr>
          <p:nvPr/>
        </p:nvCxnSpPr>
        <p:spPr>
          <a:xfrm flipV="1">
            <a:off x="5227011" y="3390084"/>
            <a:ext cx="103719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8C92289-4296-48AB-B878-9B616B2901AB}"/>
              </a:ext>
            </a:extLst>
          </p:cNvPr>
          <p:cNvCxnSpPr>
            <a:cxnSpLocks/>
          </p:cNvCxnSpPr>
          <p:nvPr/>
        </p:nvCxnSpPr>
        <p:spPr>
          <a:xfrm>
            <a:off x="8295776" y="3460254"/>
            <a:ext cx="128119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DA5D7A7-0D0B-440A-A8EE-B69B803DCECC}"/>
              </a:ext>
            </a:extLst>
          </p:cNvPr>
          <p:cNvSpPr txBox="1"/>
          <p:nvPr/>
        </p:nvSpPr>
        <p:spPr>
          <a:xfrm>
            <a:off x="879050" y="6071196"/>
            <a:ext cx="6780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③ </a:t>
            </a:r>
            <a:r>
              <a:rPr lang="ko-KR" altLang="en-US" sz="1400" spc="-150" dirty="0">
                <a:solidFill>
                  <a:srgbClr val="393939"/>
                </a:solidFill>
              </a:rPr>
              <a:t>사용자가 낙상 발생 시 블루투스 통신으로 연동된 애플리케이션에서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알림창이</a:t>
            </a:r>
            <a:r>
              <a:rPr lang="ko-KR" altLang="en-US" sz="1400" spc="-150" dirty="0">
                <a:solidFill>
                  <a:srgbClr val="393939"/>
                </a:solidFill>
              </a:rPr>
              <a:t>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팝업됩니다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1C5DB6-73F5-4776-913D-85DBB845A026}"/>
              </a:ext>
            </a:extLst>
          </p:cNvPr>
          <p:cNvSpPr txBox="1"/>
          <p:nvPr/>
        </p:nvSpPr>
        <p:spPr>
          <a:xfrm>
            <a:off x="879049" y="6342677"/>
            <a:ext cx="7773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④ </a:t>
            </a:r>
            <a:r>
              <a:rPr lang="ko-KR" altLang="en-US" sz="1400" spc="-150" dirty="0">
                <a:solidFill>
                  <a:srgbClr val="393939"/>
                </a:solidFill>
              </a:rPr>
              <a:t>사용자가 </a:t>
            </a:r>
            <a:r>
              <a:rPr lang="en-US" altLang="ko-KR" sz="1400" spc="-150" dirty="0">
                <a:solidFill>
                  <a:srgbClr val="393939"/>
                </a:solidFill>
              </a:rPr>
              <a:t>60</a:t>
            </a:r>
            <a:r>
              <a:rPr lang="ko-KR" altLang="en-US" sz="1400" spc="-150" dirty="0">
                <a:solidFill>
                  <a:srgbClr val="393939"/>
                </a:solidFill>
              </a:rPr>
              <a:t>초 이내 사용자가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알림창을</a:t>
            </a:r>
            <a:r>
              <a:rPr lang="ko-KR" altLang="en-US" sz="1400" spc="-150" dirty="0">
                <a:solidFill>
                  <a:srgbClr val="393939"/>
                </a:solidFill>
              </a:rPr>
              <a:t> 종료하지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않을시</a:t>
            </a:r>
            <a:r>
              <a:rPr lang="ko-KR" altLang="en-US" sz="1400" spc="-150" dirty="0">
                <a:solidFill>
                  <a:srgbClr val="393939"/>
                </a:solidFill>
              </a:rPr>
              <a:t> 가족 또는 관리자에게 문자 알림이 전송됩니다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</a:t>
            </a:r>
          </a:p>
        </p:txBody>
      </p:sp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9D6C1D26-0983-7F22-E3BD-88D12517A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158E5F-5517-F5C1-933F-5E1CBCBEEF8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주요 부품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54FC20-D9B0-43B2-80CF-72CAD1151092}"/>
              </a:ext>
            </a:extLst>
          </p:cNvPr>
          <p:cNvSpPr/>
          <p:nvPr/>
        </p:nvSpPr>
        <p:spPr>
          <a:xfrm>
            <a:off x="218334" y="1464140"/>
            <a:ext cx="2041451" cy="4922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D5B615-4DC0-4481-856F-19F85935E0FF}"/>
              </a:ext>
            </a:extLst>
          </p:cNvPr>
          <p:cNvSpPr/>
          <p:nvPr/>
        </p:nvSpPr>
        <p:spPr>
          <a:xfrm>
            <a:off x="218334" y="1464141"/>
            <a:ext cx="2041451" cy="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AA2465-D79F-41DF-B3E0-370AF887E443}"/>
              </a:ext>
            </a:extLst>
          </p:cNvPr>
          <p:cNvSpPr txBox="1"/>
          <p:nvPr/>
        </p:nvSpPr>
        <p:spPr>
          <a:xfrm>
            <a:off x="186580" y="1394568"/>
            <a:ext cx="2090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축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자이로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가속도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센서 모듈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(GY-521)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577E6D-ABD9-4971-BB77-2FC7E7012310}"/>
              </a:ext>
            </a:extLst>
          </p:cNvPr>
          <p:cNvSpPr txBox="1"/>
          <p:nvPr/>
        </p:nvSpPr>
        <p:spPr>
          <a:xfrm>
            <a:off x="394760" y="3734454"/>
            <a:ext cx="1682895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i2c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통신 방식으로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축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자이로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값과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축 가속도 값이 출력되는 센서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I2C (Inter Integrated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Circuit)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통신 프로토콜을 통해서 데이터를 추출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DD138A6-D799-4497-95EF-8281EB33C16C}"/>
              </a:ext>
            </a:extLst>
          </p:cNvPr>
          <p:cNvSpPr/>
          <p:nvPr/>
        </p:nvSpPr>
        <p:spPr>
          <a:xfrm>
            <a:off x="2661936" y="1464141"/>
            <a:ext cx="2041451" cy="4922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B1F4C1B-59DA-4029-81C4-02BD4F141B66}"/>
              </a:ext>
            </a:extLst>
          </p:cNvPr>
          <p:cNvSpPr/>
          <p:nvPr/>
        </p:nvSpPr>
        <p:spPr>
          <a:xfrm>
            <a:off x="2661936" y="1464141"/>
            <a:ext cx="2041451" cy="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C1BD6C-3741-4CC6-812F-FBF9C0308F6A}"/>
              </a:ext>
            </a:extLst>
          </p:cNvPr>
          <p:cNvSpPr txBox="1"/>
          <p:nvPr/>
        </p:nvSpPr>
        <p:spPr>
          <a:xfrm>
            <a:off x="2569698" y="1545570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블루투스 통신 모듈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(HC-06)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DF9E66-AADA-447B-88F7-7B4A48E31901}"/>
              </a:ext>
            </a:extLst>
          </p:cNvPr>
          <p:cNvSpPr txBox="1"/>
          <p:nvPr/>
        </p:nvSpPr>
        <p:spPr>
          <a:xfrm>
            <a:off x="2841213" y="3734454"/>
            <a:ext cx="1682895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시리얼통신을 이용하여 데이터 값을 주고 받을 수 있는 모듈이며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10M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정도에서 무선으로 데이터를 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(IOS)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불가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864E2F-5CE8-4928-88E1-A3E609F66F79}"/>
              </a:ext>
            </a:extLst>
          </p:cNvPr>
          <p:cNvSpPr/>
          <p:nvPr/>
        </p:nvSpPr>
        <p:spPr>
          <a:xfrm>
            <a:off x="5075274" y="1464141"/>
            <a:ext cx="2041451" cy="4922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8738BA3-1417-4F05-BAAF-4DB4DD7B3127}"/>
              </a:ext>
            </a:extLst>
          </p:cNvPr>
          <p:cNvSpPr/>
          <p:nvPr/>
        </p:nvSpPr>
        <p:spPr>
          <a:xfrm>
            <a:off x="5075274" y="1464141"/>
            <a:ext cx="2041451" cy="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3E3F3B-9146-4192-A71F-D76B57BED0E3}"/>
              </a:ext>
            </a:extLst>
          </p:cNvPr>
          <p:cNvSpPr txBox="1"/>
          <p:nvPr/>
        </p:nvSpPr>
        <p:spPr>
          <a:xfrm>
            <a:off x="5790948" y="164082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LED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B14456-D25D-4AC0-80ED-043368FDC602}"/>
              </a:ext>
            </a:extLst>
          </p:cNvPr>
          <p:cNvSpPr txBox="1"/>
          <p:nvPr/>
        </p:nvSpPr>
        <p:spPr>
          <a:xfrm>
            <a:off x="5239001" y="3734454"/>
            <a:ext cx="1682895" cy="26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전기 에너지를 빛 에너지로 변환한 발광 다이오드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.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단자쪽이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‘+’,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짧은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단자쪽이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‘-’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전극을 연결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전류가 지나치게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흐를경우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파손되거나 고장이 발생되므로 저항을 달아 주는게 좋음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DA54C8-1C88-4E9E-9791-641448B6AA5C}"/>
              </a:ext>
            </a:extLst>
          </p:cNvPr>
          <p:cNvSpPr/>
          <p:nvPr/>
        </p:nvSpPr>
        <p:spPr>
          <a:xfrm>
            <a:off x="7488612" y="1464140"/>
            <a:ext cx="2041451" cy="4922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07AA49-E4D7-4796-A407-8A4BBCE42895}"/>
              </a:ext>
            </a:extLst>
          </p:cNvPr>
          <p:cNvSpPr/>
          <p:nvPr/>
        </p:nvSpPr>
        <p:spPr>
          <a:xfrm>
            <a:off x="7488612" y="1464141"/>
            <a:ext cx="2041451" cy="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4AB98C-CA07-4908-B0B0-FF45C5741C73}"/>
              </a:ext>
            </a:extLst>
          </p:cNvPr>
          <p:cNvSpPr txBox="1"/>
          <p:nvPr/>
        </p:nvSpPr>
        <p:spPr>
          <a:xfrm>
            <a:off x="7763621" y="1640820"/>
            <a:ext cx="14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Push Button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DE6558-8A90-4DA9-B6AC-546FF5ACD27F}"/>
              </a:ext>
            </a:extLst>
          </p:cNvPr>
          <p:cNvSpPr txBox="1"/>
          <p:nvPr/>
        </p:nvSpPr>
        <p:spPr>
          <a:xfrm>
            <a:off x="7667892" y="3734454"/>
            <a:ext cx="1682895" cy="21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푸시 버튼은 버튼을 누르는 동안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HIGH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가지며 뗄 때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LOW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갖습니다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푸시버튼은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일반적으로 네 개의 단자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(Terminal)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구성되며 두 단자간 서로 연결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223373-AB7C-4E9F-81D5-180D88614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7" y="2288123"/>
            <a:ext cx="1357400" cy="1357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111C2E-C9DB-407E-BE7F-9B7F79A8B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66" y="2314229"/>
            <a:ext cx="1305188" cy="1305188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E64E9954-5992-44FE-94FA-415A827B100A}"/>
              </a:ext>
            </a:extLst>
          </p:cNvPr>
          <p:cNvSpPr/>
          <p:nvPr/>
        </p:nvSpPr>
        <p:spPr>
          <a:xfrm>
            <a:off x="9901950" y="1464141"/>
            <a:ext cx="2041451" cy="4922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5F7E87-2CEC-461F-9AF9-DA2BC6CDF1B3}"/>
              </a:ext>
            </a:extLst>
          </p:cNvPr>
          <p:cNvSpPr/>
          <p:nvPr/>
        </p:nvSpPr>
        <p:spPr>
          <a:xfrm>
            <a:off x="9901950" y="1464141"/>
            <a:ext cx="2041451" cy="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A2CFB80-F57F-4829-B0DE-54B8AB5A0DEA}"/>
              </a:ext>
            </a:extLst>
          </p:cNvPr>
          <p:cNvSpPr txBox="1"/>
          <p:nvPr/>
        </p:nvSpPr>
        <p:spPr>
          <a:xfrm>
            <a:off x="10504804" y="1640820"/>
            <a:ext cx="8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Buzzer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50D7C6B-410C-4F96-8348-9F8B39D813E2}"/>
              </a:ext>
            </a:extLst>
          </p:cNvPr>
          <p:cNvSpPr txBox="1"/>
          <p:nvPr/>
        </p:nvSpPr>
        <p:spPr>
          <a:xfrm>
            <a:off x="10078376" y="3734454"/>
            <a:ext cx="1682895" cy="110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전기적으로 연결된 전기 코일이 작은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떨림판이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붙었다 떨어지면서 소리를 내는 부품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07167015-8309-49A2-A3F3-A778B95A11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9777" y="2382456"/>
            <a:ext cx="1270000" cy="12176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472365-6EAF-4207-BB6A-A39F533607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59" y="2314842"/>
            <a:ext cx="1330681" cy="13306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C2125C-DCE7-499B-9B67-C634F5E8F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595" y="2314229"/>
            <a:ext cx="1595485" cy="1218599"/>
          </a:xfrm>
          <a:prstGeom prst="rect">
            <a:avLst/>
          </a:prstGeom>
        </p:spPr>
      </p:pic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94A80433-7525-E975-AFA0-3D5FBABFD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D438DB-BFF3-A5E8-6A44-C303B03D9A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5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회로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03AA07-4E70-4967-B84A-A0F0CB64790C}"/>
              </a:ext>
            </a:extLst>
          </p:cNvPr>
          <p:cNvSpPr/>
          <p:nvPr/>
        </p:nvSpPr>
        <p:spPr>
          <a:xfrm>
            <a:off x="1250107" y="1333500"/>
            <a:ext cx="9465517" cy="5271357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BA39E9-62D1-48FB-AD08-5BDA1451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31" y="1405365"/>
            <a:ext cx="8977441" cy="5170915"/>
          </a:xfrm>
          <a:prstGeom prst="rect">
            <a:avLst/>
          </a:prstGeom>
        </p:spPr>
      </p:pic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FE6D0019-F7D5-BE99-25FF-362EDE85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505C79-656D-FCE0-53A0-5E7F2DA4AF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D13CD8-1FFD-437E-A353-850F38A34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83" b="28361"/>
          <a:stretch/>
        </p:blipFill>
        <p:spPr>
          <a:xfrm>
            <a:off x="854018" y="1363983"/>
            <a:ext cx="9445625" cy="12954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49489D-FB3D-4657-BC76-514B0569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53" y="2946407"/>
            <a:ext cx="2241752" cy="29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EC0A5-B2AB-41A7-AA82-23B814FBCEDB}"/>
              </a:ext>
            </a:extLst>
          </p:cNvPr>
          <p:cNvSpPr txBox="1"/>
          <p:nvPr/>
        </p:nvSpPr>
        <p:spPr>
          <a:xfrm>
            <a:off x="854018" y="3250003"/>
            <a:ext cx="734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rgbClr val="393939"/>
                </a:solidFill>
              </a:rPr>
              <a:t>Arduino Mega 2560 </a:t>
            </a:r>
            <a:r>
              <a:rPr lang="ko-KR" altLang="en-US" sz="1600" spc="-150" dirty="0">
                <a:solidFill>
                  <a:srgbClr val="393939"/>
                </a:solidFill>
              </a:rPr>
              <a:t>에서는 </a:t>
            </a:r>
            <a:r>
              <a:rPr lang="en-US" altLang="ko-KR" sz="1600" spc="-150" dirty="0">
                <a:solidFill>
                  <a:srgbClr val="393939"/>
                </a:solidFill>
              </a:rPr>
              <a:t>TX1, RX1 </a:t>
            </a:r>
            <a:r>
              <a:rPr lang="ko-KR" altLang="en-US" sz="1600" spc="-150" dirty="0">
                <a:solidFill>
                  <a:srgbClr val="393939"/>
                </a:solidFill>
              </a:rPr>
              <a:t>사용시 블루투스 시리얼 통신을 </a:t>
            </a:r>
            <a:r>
              <a:rPr lang="en-US" altLang="ko-KR" sz="1600" spc="-150" dirty="0">
                <a:solidFill>
                  <a:srgbClr val="393939"/>
                </a:solidFill>
              </a:rPr>
              <a:t>Serial1</a:t>
            </a:r>
            <a:r>
              <a:rPr lang="ko-KR" altLang="en-US" sz="1600" spc="-150" dirty="0">
                <a:solidFill>
                  <a:srgbClr val="393939"/>
                </a:solidFill>
              </a:rPr>
              <a:t>으로 사용한다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443FC5-A4BE-43B0-B358-6A2A01294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563"/>
          <a:stretch/>
        </p:blipFill>
        <p:spPr>
          <a:xfrm>
            <a:off x="917353" y="3875581"/>
            <a:ext cx="4458322" cy="25723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F99A09-62EE-4E88-830A-C2B239B86A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37"/>
          <a:stretch/>
        </p:blipFill>
        <p:spPr>
          <a:xfrm>
            <a:off x="6427141" y="3875581"/>
            <a:ext cx="4746434" cy="2585551"/>
          </a:xfrm>
          <a:prstGeom prst="rect">
            <a:avLst/>
          </a:prstGeom>
        </p:spPr>
      </p:pic>
      <p:pic>
        <p:nvPicPr>
          <p:cNvPr id="8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41BAD875-7695-D67C-1BD5-CB2DB93B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139271-155C-FFAF-B8EF-89C1EADDFC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0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EC0A5-B2AB-41A7-AA82-23B814FBCEDB}"/>
              </a:ext>
            </a:extLst>
          </p:cNvPr>
          <p:cNvSpPr txBox="1"/>
          <p:nvPr/>
        </p:nvSpPr>
        <p:spPr>
          <a:xfrm>
            <a:off x="840379" y="3232982"/>
            <a:ext cx="734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err="1">
                <a:solidFill>
                  <a:srgbClr val="393939"/>
                </a:solidFill>
              </a:rPr>
              <a:t>Wire.h</a:t>
            </a:r>
            <a:r>
              <a:rPr lang="ko-KR" altLang="en-US" sz="1600" spc="-150" dirty="0">
                <a:solidFill>
                  <a:srgbClr val="393939"/>
                </a:solidFill>
              </a:rPr>
              <a:t>는 </a:t>
            </a:r>
            <a:r>
              <a:rPr lang="en-US" altLang="ko-KR" sz="1600" spc="-150" dirty="0">
                <a:solidFill>
                  <a:srgbClr val="393939"/>
                </a:solidFill>
              </a:rPr>
              <a:t>I2C</a:t>
            </a:r>
            <a:r>
              <a:rPr lang="ko-KR" altLang="en-US" sz="1600" spc="-150" dirty="0">
                <a:solidFill>
                  <a:srgbClr val="393939"/>
                </a:solidFill>
              </a:rPr>
              <a:t>통신을 위한 라이브러리로 내부에 있는 </a:t>
            </a:r>
            <a:r>
              <a:rPr lang="en-US" altLang="ko-KR" sz="1600" spc="-150" dirty="0">
                <a:solidFill>
                  <a:srgbClr val="393939"/>
                </a:solidFill>
              </a:rPr>
              <a:t>Library</a:t>
            </a:r>
            <a:r>
              <a:rPr lang="ko-KR" altLang="en-US" sz="1600" spc="-150" dirty="0">
                <a:solidFill>
                  <a:srgbClr val="393939"/>
                </a:solidFill>
              </a:rPr>
              <a:t>를 불러옵니다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</a:p>
          <a:p>
            <a:pPr algn="just"/>
            <a:r>
              <a:rPr lang="en-US" altLang="ko-KR" sz="1600" spc="-150" dirty="0">
                <a:solidFill>
                  <a:srgbClr val="393939"/>
                </a:solidFill>
              </a:rPr>
              <a:t>MPU6050.h</a:t>
            </a:r>
            <a:r>
              <a:rPr lang="ko-KR" altLang="en-US" sz="1600" spc="-150" dirty="0">
                <a:solidFill>
                  <a:srgbClr val="393939"/>
                </a:solidFill>
              </a:rPr>
              <a:t>는 가속도 센서를 사용하기 위해 외부에 있는 </a:t>
            </a:r>
            <a:r>
              <a:rPr lang="en-US" altLang="ko-KR" sz="1600" spc="-150" dirty="0">
                <a:solidFill>
                  <a:srgbClr val="393939"/>
                </a:solidFill>
              </a:rPr>
              <a:t>Library</a:t>
            </a:r>
            <a:r>
              <a:rPr lang="ko-KR" altLang="en-US" sz="1600" spc="-150" dirty="0">
                <a:solidFill>
                  <a:srgbClr val="393939"/>
                </a:solidFill>
              </a:rPr>
              <a:t>를 설치 후 불러옵니다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091F67-9010-4631-9605-99B25870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805000"/>
            <a:ext cx="1695450" cy="428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2B2337-6259-4917-AD1C-C41FA04F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6" y="3929603"/>
            <a:ext cx="24765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F1EA1F-522A-498E-8A09-ABE17BD56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76" y="5086087"/>
            <a:ext cx="30861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71B03F-15A3-4A6A-888E-3915AF5D84CF}"/>
              </a:ext>
            </a:extLst>
          </p:cNvPr>
          <p:cNvSpPr txBox="1"/>
          <p:nvPr/>
        </p:nvSpPr>
        <p:spPr>
          <a:xfrm>
            <a:off x="800275" y="6355658"/>
            <a:ext cx="470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낙상 임계 값 </a:t>
            </a:r>
            <a:r>
              <a:rPr lang="en-US" altLang="ko-KR" sz="1600" spc="-150" dirty="0">
                <a:solidFill>
                  <a:srgbClr val="393939"/>
                </a:solidFill>
              </a:rPr>
              <a:t>FALL_THRESHOLD </a:t>
            </a:r>
            <a:r>
              <a:rPr lang="ko-KR" altLang="en-US" sz="1600" spc="-150" dirty="0">
                <a:solidFill>
                  <a:srgbClr val="393939"/>
                </a:solidFill>
              </a:rPr>
              <a:t>값은 조정이 가능합니다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78CA5B-760D-446D-B8C3-9F665A36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615" y="4895587"/>
            <a:ext cx="4543425" cy="1447800"/>
          </a:xfrm>
          <a:prstGeom prst="rect">
            <a:avLst/>
          </a:prstGeom>
        </p:spPr>
      </p:pic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9DD99365-C0C5-CCEE-FA47-12FEC06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7B8B29-6BB8-B333-E4C7-6B9DB168AF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DB44D-20A2-0C03-28D5-6ECB343F1E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288" b="52084"/>
          <a:stretch/>
        </p:blipFill>
        <p:spPr>
          <a:xfrm>
            <a:off x="854019" y="1288116"/>
            <a:ext cx="9445625" cy="129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2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 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747405" cy="707886"/>
            <a:chOff x="294640" y="3596640"/>
            <a:chExt cx="274740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098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분석 및 설계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1620495" cy="707886"/>
            <a:chOff x="294640" y="3596640"/>
            <a:chExt cx="162049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9717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결 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2120E7-5A0C-41B0-8276-B312572F1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88" b="52084"/>
          <a:stretch/>
        </p:blipFill>
        <p:spPr>
          <a:xfrm>
            <a:off x="854019" y="1288116"/>
            <a:ext cx="9445625" cy="129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71B03F-15A3-4A6A-888E-3915AF5D84CF}"/>
              </a:ext>
            </a:extLst>
          </p:cNvPr>
          <p:cNvSpPr txBox="1"/>
          <p:nvPr/>
        </p:nvSpPr>
        <p:spPr>
          <a:xfrm>
            <a:off x="9412973" y="2784309"/>
            <a:ext cx="2672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가속도의 크기 </a:t>
            </a:r>
            <a:r>
              <a:rPr lang="en-US" altLang="ko-KR" sz="1600" spc="-150" dirty="0">
                <a:solidFill>
                  <a:srgbClr val="393939"/>
                </a:solidFill>
              </a:rPr>
              <a:t>a</a:t>
            </a:r>
            <a:r>
              <a:rPr lang="ko-KR" altLang="en-US" sz="1600" spc="-150" dirty="0">
                <a:solidFill>
                  <a:srgbClr val="393939"/>
                </a:solidFill>
              </a:rPr>
              <a:t>가 설정한 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임계 값보다 크다면 낙상으로 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판단하고 앱에 신호를 보내고 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감지기에서 </a:t>
            </a:r>
            <a:r>
              <a:rPr lang="ko-KR" altLang="en-US" sz="1600" spc="-150" dirty="0" err="1">
                <a:solidFill>
                  <a:srgbClr val="393939"/>
                </a:solidFill>
              </a:rPr>
              <a:t>부저가</a:t>
            </a:r>
            <a:r>
              <a:rPr lang="ko-KR" altLang="en-US" sz="1600" spc="-150" dirty="0">
                <a:solidFill>
                  <a:srgbClr val="393939"/>
                </a:solidFill>
              </a:rPr>
              <a:t> 울리며 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빨간 </a:t>
            </a:r>
            <a:r>
              <a:rPr lang="en-US" altLang="ko-KR" sz="1600" spc="-150" dirty="0">
                <a:solidFill>
                  <a:srgbClr val="393939"/>
                </a:solidFill>
              </a:rPr>
              <a:t>LED</a:t>
            </a:r>
            <a:r>
              <a:rPr lang="ko-KR" altLang="en-US" sz="1600" spc="-150" dirty="0">
                <a:solidFill>
                  <a:srgbClr val="393939"/>
                </a:solidFill>
              </a:rPr>
              <a:t>가 </a:t>
            </a:r>
            <a:r>
              <a:rPr lang="ko-KR" altLang="en-US" sz="1600" spc="-150" dirty="0" err="1">
                <a:solidFill>
                  <a:srgbClr val="393939"/>
                </a:solidFill>
              </a:rPr>
              <a:t>깜빡거립니다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A1B86-589C-435B-8CED-5212E32D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2721035"/>
            <a:ext cx="4940420" cy="40350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196D4E-B4C0-4F94-BE21-A79E4B21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647" y="2721034"/>
            <a:ext cx="3074679" cy="4035049"/>
          </a:xfrm>
          <a:prstGeom prst="rect">
            <a:avLst/>
          </a:prstGeom>
        </p:spPr>
      </p:pic>
      <p:pic>
        <p:nvPicPr>
          <p:cNvPr id="7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3BF88D4D-C23F-12E3-6A38-825D9E4DE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1172C4-DDC2-2CB9-B36A-006CFF2093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5719CD-EED9-A86B-2764-F0B0F434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850247"/>
            <a:ext cx="4877514" cy="3736188"/>
          </a:xfrm>
          <a:prstGeom prst="rect">
            <a:avLst/>
          </a:prstGeom>
        </p:spPr>
      </p:pic>
      <p:pic>
        <p:nvPicPr>
          <p:cNvPr id="21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2E2EB22D-4905-05F8-E57D-366F38AA5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4E01E2-5513-28A7-C005-586D221D97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786265-E845-DE27-3A55-5D5445774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2" b="2862"/>
          <a:stretch/>
        </p:blipFill>
        <p:spPr>
          <a:xfrm>
            <a:off x="875104" y="1156453"/>
            <a:ext cx="7850054" cy="1591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F1A00D-1AE3-FC44-F73C-378C1E3E0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223" y="2830804"/>
            <a:ext cx="2097307" cy="3736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2600B-9336-128E-6490-83DBF37D4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540" y="2829809"/>
            <a:ext cx="2097307" cy="3738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11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3F676-973C-9421-F1D3-4A03F416A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2" b="2862"/>
          <a:stretch/>
        </p:blipFill>
        <p:spPr>
          <a:xfrm>
            <a:off x="875104" y="1156453"/>
            <a:ext cx="7850054" cy="15918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C4F472-AF91-CCE1-8319-FCBB79ADB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223" y="2830804"/>
            <a:ext cx="2097307" cy="3736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F7E110-32DE-17B2-83F4-0E6CA13F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540" y="2829809"/>
            <a:ext cx="2097307" cy="3738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13690D-98DC-5F30-C53A-02BB053DB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5" y="2828816"/>
            <a:ext cx="5819496" cy="3736186"/>
          </a:xfrm>
          <a:prstGeom prst="rect">
            <a:avLst/>
          </a:prstGeom>
        </p:spPr>
      </p:pic>
      <p:pic>
        <p:nvPicPr>
          <p:cNvPr id="9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FE69F68D-C071-D0AD-3752-AE3E5722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0AE146-6E49-AF89-95FC-C42D2512A9E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7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A6590-3A81-A9F9-6386-54C23CE5B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85" b="1127"/>
          <a:stretch/>
        </p:blipFill>
        <p:spPr>
          <a:xfrm>
            <a:off x="875104" y="1330967"/>
            <a:ext cx="9431066" cy="1366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F921A0-0BF5-189F-C83A-89C7C299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29" b="13406"/>
          <a:stretch/>
        </p:blipFill>
        <p:spPr>
          <a:xfrm>
            <a:off x="875104" y="2884217"/>
            <a:ext cx="5369277" cy="7849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61353-8B73-D4F4-2E8A-19C1E0B6A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0" b="11278"/>
          <a:stretch/>
        </p:blipFill>
        <p:spPr>
          <a:xfrm>
            <a:off x="875104" y="3960139"/>
            <a:ext cx="5364770" cy="2533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DE8C8A-98A7-974B-0526-CD34140F5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966" y="2871511"/>
            <a:ext cx="2097307" cy="3755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B1C8AE-E768-F46B-4F44-72979BB67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574" y="2890833"/>
            <a:ext cx="2093191" cy="3736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19D561A6-ECD4-3312-D0F6-2BB9AE47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200A78-B94E-6B43-1EB0-98EE15907BD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4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A6590-3A81-A9F9-6386-54C23CE5B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97" b="24188"/>
          <a:stretch/>
        </p:blipFill>
        <p:spPr>
          <a:xfrm>
            <a:off x="866139" y="1288116"/>
            <a:ext cx="9431066" cy="13679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4DDA2E-0744-E362-5F32-4CA63FA2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9" y="5333464"/>
            <a:ext cx="5387131" cy="13101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F921A0-0BF5-189F-C83A-89C7C299F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095"/>
          <a:stretch/>
        </p:blipFill>
        <p:spPr>
          <a:xfrm>
            <a:off x="875104" y="2815655"/>
            <a:ext cx="5378166" cy="23258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86A23D-7A68-D2B4-98AA-0A54BA3FC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128" y="2810396"/>
            <a:ext cx="2124570" cy="3796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9DADAA2-18BD-80A2-0B53-29625168F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539" y="2810396"/>
            <a:ext cx="2140697" cy="3833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EAA905E-95B1-A664-53F5-1E7EAB22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51317C-1443-FE82-B97F-369AA8DCF8E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5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A6590-3A81-A9F9-6386-54C23CE5B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97" b="24188"/>
          <a:stretch/>
        </p:blipFill>
        <p:spPr>
          <a:xfrm>
            <a:off x="875104" y="1288116"/>
            <a:ext cx="9431066" cy="13679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86A23D-7A68-D2B4-98AA-0A54BA3F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147" y="2754110"/>
            <a:ext cx="2228012" cy="3981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DBBEB-7A6B-339D-6255-B0A08494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39" y="2754109"/>
            <a:ext cx="3416527" cy="39812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772E78-9FF1-A6F3-3CF4-4F25CBECA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023" y="2754109"/>
            <a:ext cx="4125712" cy="3982878"/>
          </a:xfrm>
          <a:prstGeom prst="rect">
            <a:avLst/>
          </a:prstGeom>
        </p:spPr>
      </p:pic>
      <p:pic>
        <p:nvPicPr>
          <p:cNvPr id="10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2A159ED5-C6F2-B6F9-E55A-C80B1E82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38F727-C8FC-6BA4-E8A4-49432CBC2A2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시연 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0864C3E9-E135-B17C-25ED-626CDB15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4B1EE7-8416-2E65-7C64-0948BCE978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pic>
        <p:nvPicPr>
          <p:cNvPr id="6" name="그림 5" descr="패턴, 그래픽, 디자인이(가) 표시된 사진&#10;&#10;자동 생성된 설명">
            <a:extLst>
              <a:ext uri="{FF2B5EF4-FFF2-40B4-BE49-F238E27FC236}">
                <a16:creationId xmlns:a16="http://schemas.microsoft.com/office/drawing/2014/main" id="{85D9F7D5-C461-032D-2B34-ABA2A6AF7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32" y="1357509"/>
            <a:ext cx="4709335" cy="4709335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BB2AAA9C-BB5C-C4D1-F4D9-2679FF19856C}"/>
              </a:ext>
            </a:extLst>
          </p:cNvPr>
          <p:cNvSpPr txBox="1"/>
          <p:nvPr/>
        </p:nvSpPr>
        <p:spPr>
          <a:xfrm>
            <a:off x="4252134" y="5882178"/>
            <a:ext cx="368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hlinkClick r:id="rId5"/>
              </a:rPr>
              <a:t>https://m.site.naver.com/1bVaO</a:t>
            </a:r>
            <a:endParaRPr lang="en-US" altLang="ko-KR" sz="16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70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CC3292DF-BCED-4D82-707B-D99C1D1B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679EF7-6F4D-D566-B322-22C8E42D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46DD6-572E-97AB-9737-8E9AFC379A41}"/>
              </a:ext>
            </a:extLst>
          </p:cNvPr>
          <p:cNvSpPr txBox="1"/>
          <p:nvPr/>
        </p:nvSpPr>
        <p:spPr>
          <a:xfrm>
            <a:off x="499814" y="1209238"/>
            <a:ext cx="11260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MyApp.Class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VM</a:t>
            </a:r>
            <a:r>
              <a:rPr lang="ko-KR" altLang="en-US" dirty="0"/>
              <a:t>이 사라지지 않는 한 가장 먼저 생성되고 마지막까지 살아있는 클래스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Activity(</a:t>
            </a:r>
            <a:r>
              <a:rPr lang="en-US" altLang="ko-KR" dirty="0" err="1">
                <a:solidFill>
                  <a:srgbClr val="FF6699"/>
                </a:solidFill>
              </a:rPr>
              <a:t>TitleMeFrament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FF6699"/>
                </a:solidFill>
              </a:rPr>
              <a:t>dangerActivity</a:t>
            </a:r>
            <a:r>
              <a:rPr lang="en-US" altLang="ko-KR" dirty="0"/>
              <a:t>)</a:t>
            </a:r>
            <a:r>
              <a:rPr lang="ko-KR" altLang="en-US" dirty="0"/>
              <a:t>는 수시로 생성</a:t>
            </a:r>
            <a:r>
              <a:rPr lang="en-US" altLang="ko-KR" dirty="0"/>
              <a:t>, </a:t>
            </a:r>
            <a:r>
              <a:rPr lang="ko-KR" altLang="en-US" dirty="0"/>
              <a:t>소멸되므로 공통 정보는 여기에 맡김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Activity</a:t>
            </a:r>
            <a:r>
              <a:rPr lang="ko-KR" altLang="en-US" dirty="0"/>
              <a:t>들은 </a:t>
            </a:r>
            <a:r>
              <a:rPr lang="en-US" altLang="ko-KR" dirty="0" err="1">
                <a:solidFill>
                  <a:srgbClr val="FF6699"/>
                </a:solidFill>
              </a:rPr>
              <a:t>MyApp</a:t>
            </a:r>
            <a:r>
              <a:rPr lang="ko-KR" altLang="en-US" dirty="0"/>
              <a:t>에 언제든 접근 가능하기 때문에</a:t>
            </a:r>
            <a:r>
              <a:rPr lang="en-US" altLang="ko-KR" dirty="0"/>
              <a:t> </a:t>
            </a:r>
            <a:r>
              <a:rPr lang="ko-KR" altLang="en-US" dirty="0"/>
              <a:t>공동으로 사용하는 데이터는 </a:t>
            </a:r>
            <a:r>
              <a:rPr lang="en-US" altLang="ko-KR" dirty="0" err="1">
                <a:solidFill>
                  <a:srgbClr val="FF6699"/>
                </a:solidFill>
              </a:rPr>
              <a:t>MyApp</a:t>
            </a:r>
            <a:r>
              <a:rPr lang="ko-KR" altLang="en-US" dirty="0"/>
              <a:t>에게 맡김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데이터베이스 연결정보</a:t>
            </a:r>
            <a:r>
              <a:rPr lang="en-US" altLang="ko-KR" dirty="0"/>
              <a:t>, </a:t>
            </a:r>
            <a:r>
              <a:rPr lang="ko-KR" altLang="en-US" dirty="0"/>
              <a:t>블루투스 통신 소켓 등을 맡김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206FD3-79D1-DE0F-3928-07ABEE3B9370}"/>
              </a:ext>
            </a:extLst>
          </p:cNvPr>
          <p:cNvGrpSpPr/>
          <p:nvPr/>
        </p:nvGrpSpPr>
        <p:grpSpPr>
          <a:xfrm>
            <a:off x="2169955" y="3649840"/>
            <a:ext cx="7765437" cy="2933441"/>
            <a:chOff x="2178845" y="2524797"/>
            <a:chExt cx="7812359" cy="293344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6304DD0-BBB4-D0CF-EA35-B8C5046792A1}"/>
                </a:ext>
              </a:extLst>
            </p:cNvPr>
            <p:cNvGrpSpPr/>
            <p:nvPr/>
          </p:nvGrpSpPr>
          <p:grpSpPr>
            <a:xfrm>
              <a:off x="2178845" y="2524797"/>
              <a:ext cx="7812359" cy="2933441"/>
              <a:chOff x="1525636" y="3607266"/>
              <a:chExt cx="7812359" cy="293344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21151B2-D33A-0005-914A-AD6F00E7886B}"/>
                  </a:ext>
                </a:extLst>
              </p:cNvPr>
              <p:cNvGrpSpPr/>
              <p:nvPr/>
            </p:nvGrpSpPr>
            <p:grpSpPr>
              <a:xfrm>
                <a:off x="1806674" y="3607266"/>
                <a:ext cx="6884321" cy="2933441"/>
                <a:chOff x="1353669" y="1658470"/>
                <a:chExt cx="9484664" cy="4249271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7F20770D-C3A4-3EE7-7D7D-A572539B653D}"/>
                    </a:ext>
                  </a:extLst>
                </p:cNvPr>
                <p:cNvSpPr/>
                <p:nvPr/>
              </p:nvSpPr>
              <p:spPr>
                <a:xfrm>
                  <a:off x="4258235" y="4267200"/>
                  <a:ext cx="3675530" cy="1640541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MyApp.java</a:t>
                  </a:r>
                  <a:endParaRPr lang="ko-KR" altLang="en-US" dirty="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8E569A7C-5310-4677-571D-3DD3452A2827}"/>
                    </a:ext>
                  </a:extLst>
                </p:cNvPr>
                <p:cNvSpPr/>
                <p:nvPr/>
              </p:nvSpPr>
              <p:spPr>
                <a:xfrm>
                  <a:off x="1353669" y="1658470"/>
                  <a:ext cx="3675530" cy="164054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TitleMeFragment.java</a:t>
                  </a:r>
                  <a:endParaRPr lang="ko-KR" altLang="en-US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61D77920-41FD-527E-DD8B-46962A70C80F}"/>
                    </a:ext>
                  </a:extLst>
                </p:cNvPr>
                <p:cNvSpPr/>
                <p:nvPr/>
              </p:nvSpPr>
              <p:spPr>
                <a:xfrm>
                  <a:off x="7162803" y="1658470"/>
                  <a:ext cx="3675530" cy="164054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dangerActivity.java</a:t>
                  </a:r>
                  <a:endParaRPr lang="ko-KR" altLang="en-US" dirty="0"/>
                </a:p>
              </p:txBody>
            </p:sp>
            <p:cxnSp>
              <p:nvCxnSpPr>
                <p:cNvPr id="25" name="연결선: 꺾임 24">
                  <a:extLst>
                    <a:ext uri="{FF2B5EF4-FFF2-40B4-BE49-F238E27FC236}">
                      <a16:creationId xmlns:a16="http://schemas.microsoft.com/office/drawing/2014/main" id="{AE45A2E7-BBAF-2AF1-7BE2-DA429C82DFCF}"/>
                    </a:ext>
                  </a:extLst>
                </p:cNvPr>
                <p:cNvCxnSpPr>
                  <a:stCxn id="23" idx="2"/>
                  <a:endCxn id="22" idx="1"/>
                </p:cNvCxnSpPr>
                <p:nvPr/>
              </p:nvCxnSpPr>
              <p:spPr>
                <a:xfrm rot="16200000" flipH="1">
                  <a:off x="2830604" y="3659840"/>
                  <a:ext cx="1788460" cy="106680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연결선: 꺾임 25">
                  <a:extLst>
                    <a:ext uri="{FF2B5EF4-FFF2-40B4-BE49-F238E27FC236}">
                      <a16:creationId xmlns:a16="http://schemas.microsoft.com/office/drawing/2014/main" id="{AC79EAAE-DC39-5A2F-A820-BC125C5C08FB}"/>
                    </a:ext>
                  </a:extLst>
                </p:cNvPr>
                <p:cNvCxnSpPr>
                  <a:cxnSpLocks/>
                  <a:stCxn id="24" idx="2"/>
                  <a:endCxn id="22" idx="3"/>
                </p:cNvCxnSpPr>
                <p:nvPr/>
              </p:nvCxnSpPr>
              <p:spPr>
                <a:xfrm rot="5400000">
                  <a:off x="7572937" y="3659840"/>
                  <a:ext cx="1788460" cy="106680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49612A-1C06-11E0-1635-E30F9F30544B}"/>
                  </a:ext>
                </a:extLst>
              </p:cNvPr>
              <p:cNvSpPr txBox="1"/>
              <p:nvPr/>
            </p:nvSpPr>
            <p:spPr>
              <a:xfrm>
                <a:off x="7388811" y="5357119"/>
                <a:ext cx="1949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OutputStream</a:t>
                </a:r>
                <a:r>
                  <a:rPr lang="en-US" altLang="ko-KR" dirty="0"/>
                  <a:t>( )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70023C-2352-A23C-CF7A-DF2942CA872B}"/>
                  </a:ext>
                </a:extLst>
              </p:cNvPr>
              <p:cNvSpPr txBox="1"/>
              <p:nvPr/>
            </p:nvSpPr>
            <p:spPr>
              <a:xfrm>
                <a:off x="1525636" y="5357119"/>
                <a:ext cx="1766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InputStream</a:t>
                </a:r>
                <a:r>
                  <a:rPr lang="en-US" altLang="ko-KR" dirty="0"/>
                  <a:t>( )</a:t>
                </a:r>
                <a:endParaRPr lang="ko-KR" altLang="en-US" dirty="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4447DFC-355B-984F-E661-3D341DCF34BA}"/>
                </a:ext>
              </a:extLst>
            </p:cNvPr>
            <p:cNvSpPr/>
            <p:nvPr/>
          </p:nvSpPr>
          <p:spPr>
            <a:xfrm>
              <a:off x="4948589" y="5110120"/>
              <a:ext cx="1906907" cy="239220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BluetoothSocket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314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ED2D56-4914-4CA8-9DB4-027A655A5228}"/>
              </a:ext>
            </a:extLst>
          </p:cNvPr>
          <p:cNvSpPr txBox="1"/>
          <p:nvPr/>
        </p:nvSpPr>
        <p:spPr>
          <a:xfrm>
            <a:off x="343095" y="1218708"/>
            <a:ext cx="73483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/>
              <a:t>My App . java</a:t>
            </a:r>
          </a:p>
          <a:p>
            <a:pPr algn="just"/>
            <a:r>
              <a:rPr lang="en-US" altLang="ko-KR" sz="1600" spc="-150" dirty="0">
                <a:solidFill>
                  <a:srgbClr val="393939"/>
                </a:solidFill>
              </a:rPr>
              <a:t>&gt; </a:t>
            </a:r>
            <a:r>
              <a:rPr lang="en-US" altLang="ko-KR" sz="1400" dirty="0"/>
              <a:t>Android </a:t>
            </a:r>
            <a:r>
              <a:rPr lang="ko-KR" altLang="en-US" sz="1400" dirty="0"/>
              <a:t>애플리케이션에서 블루투스 기능을 관리하고 제어하기 위한 클래스</a:t>
            </a:r>
            <a:endParaRPr lang="en-US" altLang="ko-KR" sz="1600" spc="-150" dirty="0">
              <a:solidFill>
                <a:srgbClr val="393939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32DD744-3467-4DA3-9165-BE385FA0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5" y="1872839"/>
            <a:ext cx="4766814" cy="21404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38E88E5-3315-4323-95A7-095A302424B4}"/>
              </a:ext>
            </a:extLst>
          </p:cNvPr>
          <p:cNvSpPr txBox="1"/>
          <p:nvPr/>
        </p:nvSpPr>
        <p:spPr>
          <a:xfrm>
            <a:off x="5375821" y="1881245"/>
            <a:ext cx="50734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멤버  변수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endParaRPr lang="en-US" altLang="ko-KR" sz="1600" spc="-150" dirty="0">
              <a:solidFill>
                <a:srgbClr val="393939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rgbClr val="393939"/>
                </a:solidFill>
              </a:rPr>
              <a:t> </a:t>
            </a:r>
            <a:r>
              <a:rPr lang="en-US" altLang="ko-KR" sz="1600" spc="-150" dirty="0" err="1">
                <a:solidFill>
                  <a:srgbClr val="393939"/>
                </a:solidFill>
              </a:rPr>
              <a:t>bluetoothSocket</a:t>
            </a:r>
            <a:r>
              <a:rPr lang="en-US" altLang="ko-KR" sz="1600" spc="-150" dirty="0">
                <a:solidFill>
                  <a:srgbClr val="393939"/>
                </a:solidFill>
              </a:rPr>
              <a:t>_</a:t>
            </a:r>
            <a:r>
              <a:rPr lang="ko-KR" altLang="en-US" sz="1600" spc="-150" dirty="0">
                <a:solidFill>
                  <a:srgbClr val="393939"/>
                </a:solidFill>
              </a:rPr>
              <a:t>블루투스 장치와의 통신을 위한 소켓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rgbClr val="393939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rgbClr val="393939"/>
                </a:solidFill>
              </a:rPr>
              <a:t> </a:t>
            </a:r>
            <a:r>
              <a:rPr lang="en-US" altLang="ko-KR" sz="1600" spc="-150" dirty="0" err="1">
                <a:solidFill>
                  <a:srgbClr val="393939"/>
                </a:solidFill>
              </a:rPr>
              <a:t>inputStream</a:t>
            </a:r>
            <a:r>
              <a:rPr lang="en-US" altLang="ko-KR" sz="1600" spc="-150" dirty="0">
                <a:solidFill>
                  <a:srgbClr val="393939"/>
                </a:solidFill>
              </a:rPr>
              <a:t>_</a:t>
            </a:r>
            <a:r>
              <a:rPr lang="ko-KR" altLang="en-US" sz="1600" spc="-150" dirty="0">
                <a:solidFill>
                  <a:srgbClr val="393939"/>
                </a:solidFill>
              </a:rPr>
              <a:t>데이터를 읽어오는 입력 스트림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rgbClr val="393939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rgbClr val="393939"/>
                </a:solidFill>
              </a:rPr>
              <a:t> </a:t>
            </a:r>
            <a:r>
              <a:rPr lang="en-US" altLang="ko-KR" sz="1600" spc="-150" dirty="0" err="1">
                <a:solidFill>
                  <a:srgbClr val="393939"/>
                </a:solidFill>
              </a:rPr>
              <a:t>OutputStream</a:t>
            </a:r>
            <a:r>
              <a:rPr lang="en-US" altLang="ko-KR" sz="1600" spc="-150" dirty="0">
                <a:solidFill>
                  <a:srgbClr val="393939"/>
                </a:solidFill>
              </a:rPr>
              <a:t>_</a:t>
            </a:r>
            <a:r>
              <a:rPr lang="ko-KR" altLang="en-US" sz="1600" spc="-150" dirty="0">
                <a:solidFill>
                  <a:srgbClr val="393939"/>
                </a:solidFill>
              </a:rPr>
              <a:t>데이터를 보내는 출력 스트림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endParaRPr lang="en-US" altLang="ko-KR" sz="2000" spc="-150" dirty="0">
              <a:solidFill>
                <a:srgbClr val="393939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64E09C9-1EEC-4973-B64E-0DF9C2EDD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5" y="4179677"/>
            <a:ext cx="4766814" cy="25806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6AE3502-C1E0-4B67-B7E6-D6E087CBE105}"/>
              </a:ext>
            </a:extLst>
          </p:cNvPr>
          <p:cNvSpPr txBox="1"/>
          <p:nvPr/>
        </p:nvSpPr>
        <p:spPr>
          <a:xfrm>
            <a:off x="5375821" y="4439598"/>
            <a:ext cx="63858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블루투스 소켓 연결 메서드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endParaRPr lang="en-US" altLang="ko-KR" sz="1600" spc="-150" dirty="0">
              <a:solidFill>
                <a:srgbClr val="393939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393939"/>
                </a:solidFill>
              </a:rPr>
              <a:t>주어진 </a:t>
            </a:r>
            <a:r>
              <a:rPr lang="en-US" altLang="ko-KR" sz="1600" spc="-150" dirty="0" err="1">
                <a:solidFill>
                  <a:srgbClr val="393939"/>
                </a:solidFill>
              </a:rPr>
              <a:t>BluetoothDevitce</a:t>
            </a:r>
            <a:r>
              <a:rPr lang="en-US" altLang="ko-KR" sz="1600" spc="-150" dirty="0">
                <a:solidFill>
                  <a:srgbClr val="393939"/>
                </a:solidFill>
              </a:rPr>
              <a:t> device</a:t>
            </a:r>
            <a:r>
              <a:rPr lang="ko-KR" altLang="en-US" sz="1600" spc="-150" dirty="0">
                <a:solidFill>
                  <a:srgbClr val="393939"/>
                </a:solidFill>
              </a:rPr>
              <a:t>를 이용하여 소켓을 연결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rgbClr val="393939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393939"/>
                </a:solidFill>
              </a:rPr>
              <a:t>블루투스 서비스의 </a:t>
            </a:r>
            <a:r>
              <a:rPr lang="en-US" altLang="ko-KR" sz="1600" spc="-150" dirty="0">
                <a:solidFill>
                  <a:srgbClr val="393939"/>
                </a:solidFill>
              </a:rPr>
              <a:t>UUID</a:t>
            </a:r>
            <a:r>
              <a:rPr lang="ko-KR" altLang="en-US" sz="1600" spc="-150" dirty="0">
                <a:solidFill>
                  <a:srgbClr val="393939"/>
                </a:solidFill>
              </a:rPr>
              <a:t>를 정의하여 소켓을 생성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rgbClr val="393939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393939"/>
                </a:solidFill>
              </a:rPr>
              <a:t>소켓을 해당 </a:t>
            </a:r>
            <a:r>
              <a:rPr lang="en-US" altLang="ko-KR" sz="1600" spc="-150" dirty="0">
                <a:solidFill>
                  <a:srgbClr val="393939"/>
                </a:solidFill>
              </a:rPr>
              <a:t>UUID</a:t>
            </a:r>
            <a:r>
              <a:rPr lang="ko-KR" altLang="en-US" sz="1600" spc="-150" dirty="0">
                <a:solidFill>
                  <a:srgbClr val="393939"/>
                </a:solidFill>
              </a:rPr>
              <a:t>와 연결을 시도하고 성공하면 소켓의 입</a:t>
            </a:r>
            <a:r>
              <a:rPr lang="en-US" altLang="ko-KR" sz="1600" spc="-150" dirty="0">
                <a:solidFill>
                  <a:srgbClr val="393939"/>
                </a:solidFill>
              </a:rPr>
              <a:t>,</a:t>
            </a:r>
            <a:r>
              <a:rPr lang="ko-KR" altLang="en-US" sz="1600" spc="-150" dirty="0" err="1">
                <a:solidFill>
                  <a:srgbClr val="393939"/>
                </a:solidFill>
              </a:rPr>
              <a:t>출력스트림</a:t>
            </a:r>
            <a:r>
              <a:rPr lang="ko-KR" altLang="en-US" sz="1600" spc="-150" dirty="0">
                <a:solidFill>
                  <a:srgbClr val="393939"/>
                </a:solidFill>
              </a:rPr>
              <a:t> 가짐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  <a:r>
              <a:rPr lang="ko-KR" altLang="en-US" sz="1600" spc="-150" dirty="0">
                <a:solidFill>
                  <a:srgbClr val="393939"/>
                </a:solidFill>
              </a:rPr>
              <a:t> </a:t>
            </a:r>
            <a:endParaRPr lang="en-US" altLang="ko-KR" sz="1600" spc="-150" dirty="0">
              <a:solidFill>
                <a:srgbClr val="393939"/>
              </a:solidFill>
            </a:endParaRPr>
          </a:p>
        </p:txBody>
      </p:sp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829CCAEA-BE5A-EF59-9EFA-1166B27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AFF6F1-EA44-9F2B-7022-A197986658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ED2D56-4914-4CA8-9DB4-027A655A5228}"/>
              </a:ext>
            </a:extLst>
          </p:cNvPr>
          <p:cNvSpPr txBox="1"/>
          <p:nvPr/>
        </p:nvSpPr>
        <p:spPr>
          <a:xfrm>
            <a:off x="343095" y="1218708"/>
            <a:ext cx="73483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/>
              <a:t>My App . java</a:t>
            </a:r>
          </a:p>
          <a:p>
            <a:pPr algn="just"/>
            <a:r>
              <a:rPr lang="en-US" altLang="ko-KR" sz="1600" spc="-150" dirty="0">
                <a:solidFill>
                  <a:srgbClr val="393939"/>
                </a:solidFill>
              </a:rPr>
              <a:t>&gt; </a:t>
            </a:r>
            <a:r>
              <a:rPr lang="en-US" altLang="ko-KR" sz="1400" dirty="0"/>
              <a:t>Android </a:t>
            </a:r>
            <a:r>
              <a:rPr lang="ko-KR" altLang="en-US" sz="1400" dirty="0"/>
              <a:t>애플리케이션에서 블루투스 기능을 관리하고 제어하기 위한 클래스</a:t>
            </a:r>
            <a:endParaRPr lang="en-US" altLang="ko-KR" sz="1600" spc="-150" dirty="0">
              <a:solidFill>
                <a:srgbClr val="393939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DF13458-94DA-40C4-915E-4EA14D23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5" y="1947451"/>
            <a:ext cx="4293534" cy="35208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4E6CAC4-157A-4DE9-BB98-3DF162494042}"/>
              </a:ext>
            </a:extLst>
          </p:cNvPr>
          <p:cNvSpPr txBox="1"/>
          <p:nvPr/>
        </p:nvSpPr>
        <p:spPr>
          <a:xfrm>
            <a:off x="4791302" y="3061542"/>
            <a:ext cx="4675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err="1"/>
              <a:t>setBluetoothSocket</a:t>
            </a:r>
            <a:endParaRPr lang="en-US" altLang="ko-KR" sz="1600" spc="-150" dirty="0"/>
          </a:p>
          <a:p>
            <a:pPr algn="just"/>
            <a:r>
              <a:rPr lang="en-US" altLang="ko-KR" sz="1600" spc="-150" dirty="0"/>
              <a:t>&gt;</a:t>
            </a:r>
            <a:r>
              <a:rPr lang="ko-KR" altLang="en-US" sz="1600" spc="-150" dirty="0"/>
              <a:t>외부에서 블루투스 소켓을 설정</a:t>
            </a:r>
            <a:r>
              <a:rPr lang="en-US" altLang="ko-KR" sz="1600" spc="-150" dirty="0"/>
              <a:t>.</a:t>
            </a:r>
          </a:p>
          <a:p>
            <a:pPr algn="just"/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r>
              <a:rPr lang="en-US" altLang="ko-KR" sz="1600" spc="-150" dirty="0" err="1">
                <a:solidFill>
                  <a:srgbClr val="393939"/>
                </a:solidFill>
              </a:rPr>
              <a:t>disconnectBluetoothSocket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r>
              <a:rPr lang="en-US" altLang="ko-KR" sz="1600" spc="-150" dirty="0">
                <a:solidFill>
                  <a:srgbClr val="393939"/>
                </a:solidFill>
              </a:rPr>
              <a:t>&gt;</a:t>
            </a:r>
            <a:r>
              <a:rPr lang="ko-KR" altLang="en-US" sz="1600" spc="-150" dirty="0">
                <a:solidFill>
                  <a:srgbClr val="393939"/>
                </a:solidFill>
              </a:rPr>
              <a:t>현재 연결된 블루투스 소켓을 닫아 연결을 해제</a:t>
            </a:r>
            <a:r>
              <a:rPr lang="en-US" altLang="ko-KR" sz="1600" spc="-150" dirty="0">
                <a:solidFill>
                  <a:srgbClr val="393939"/>
                </a:solidFill>
              </a:rPr>
              <a:t>. 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7064CE-6911-44E1-B362-6D3F851E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5" y="5612262"/>
            <a:ext cx="4293534" cy="109182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E0B57DB-D89D-4129-AB91-B6AAAD77C81D}"/>
              </a:ext>
            </a:extLst>
          </p:cNvPr>
          <p:cNvSpPr txBox="1"/>
          <p:nvPr/>
        </p:nvSpPr>
        <p:spPr>
          <a:xfrm>
            <a:off x="4791302" y="5742676"/>
            <a:ext cx="734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메서드</a:t>
            </a:r>
            <a:endParaRPr lang="en-US" altLang="ko-KR" sz="1600" spc="-150" dirty="0">
              <a:solidFill>
                <a:srgbClr val="393939"/>
              </a:solidFill>
            </a:endParaRPr>
          </a:p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각각 블루투스 소켓</a:t>
            </a:r>
            <a:r>
              <a:rPr lang="en-US" altLang="ko-KR" sz="1600" spc="-150" dirty="0">
                <a:solidFill>
                  <a:srgbClr val="393939"/>
                </a:solidFill>
              </a:rPr>
              <a:t>, </a:t>
            </a:r>
            <a:r>
              <a:rPr lang="ko-KR" altLang="en-US" sz="1600" spc="-150" dirty="0">
                <a:solidFill>
                  <a:srgbClr val="393939"/>
                </a:solidFill>
              </a:rPr>
              <a:t>입력 스트림</a:t>
            </a:r>
            <a:r>
              <a:rPr lang="en-US" altLang="ko-KR" sz="1600" spc="-150" dirty="0">
                <a:solidFill>
                  <a:srgbClr val="393939"/>
                </a:solidFill>
              </a:rPr>
              <a:t>, </a:t>
            </a:r>
            <a:r>
              <a:rPr lang="ko-KR" altLang="en-US" sz="1600" spc="-150" dirty="0">
                <a:solidFill>
                  <a:srgbClr val="393939"/>
                </a:solidFill>
              </a:rPr>
              <a:t>출력 스트림을 반환</a:t>
            </a:r>
            <a:r>
              <a:rPr lang="en-US" altLang="ko-KR" sz="1600" spc="-150" dirty="0">
                <a:solidFill>
                  <a:srgbClr val="393939"/>
                </a:solidFill>
              </a:rPr>
              <a:t>. </a:t>
            </a:r>
          </a:p>
          <a:p>
            <a:pPr algn="just"/>
            <a:r>
              <a:rPr lang="en-US" altLang="ko-KR" sz="1600" spc="-150" dirty="0">
                <a:solidFill>
                  <a:srgbClr val="393939"/>
                </a:solidFill>
              </a:rPr>
              <a:t>&gt; </a:t>
            </a:r>
            <a:r>
              <a:rPr lang="ko-KR" altLang="en-US" sz="1600" spc="-150" dirty="0">
                <a:solidFill>
                  <a:srgbClr val="393939"/>
                </a:solidFill>
              </a:rPr>
              <a:t>다른 부분에서 이 리소스들에 접근하여 데이터를 송 수신</a:t>
            </a:r>
            <a:r>
              <a:rPr lang="en-US" altLang="ko-KR" sz="1600" spc="-150" dirty="0">
                <a:solidFill>
                  <a:srgbClr val="393939"/>
                </a:solidFill>
              </a:rPr>
              <a:t>. </a:t>
            </a:r>
            <a:endParaRPr lang="en-US" altLang="ko-KR" sz="2000" spc="-150" dirty="0">
              <a:solidFill>
                <a:srgbClr val="393939"/>
              </a:solidFill>
            </a:endParaRPr>
          </a:p>
        </p:txBody>
      </p:sp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8B963861-4B4A-BA94-2E07-991745ED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2F9A5E-882A-477A-F204-60D6AB69C7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2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E764F5-8EEE-482D-868C-74B536A7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5" y="1578986"/>
            <a:ext cx="5665819" cy="5177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007B5F-357C-4B84-8D2A-B4EC69273DC9}"/>
              </a:ext>
            </a:extLst>
          </p:cNvPr>
          <p:cNvSpPr txBox="1"/>
          <p:nvPr/>
        </p:nvSpPr>
        <p:spPr>
          <a:xfrm>
            <a:off x="343095" y="1194265"/>
            <a:ext cx="30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TitleMeFragment.java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BE5FD-A0AD-43B5-AE61-F67AC35B2AEB}"/>
              </a:ext>
            </a:extLst>
          </p:cNvPr>
          <p:cNvSpPr txBox="1"/>
          <p:nvPr/>
        </p:nvSpPr>
        <p:spPr>
          <a:xfrm>
            <a:off x="6052548" y="3244206"/>
            <a:ext cx="62620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#</a:t>
            </a:r>
            <a:r>
              <a:rPr lang="en-US" altLang="ko-KR" sz="1600" dirty="0">
                <a:solidFill>
                  <a:srgbClr val="FF6699"/>
                </a:solidFill>
              </a:rPr>
              <a:t>Fragment</a:t>
            </a:r>
            <a:r>
              <a:rPr lang="en-US" altLang="ko-KR" sz="1600" dirty="0"/>
              <a:t>?</a:t>
            </a:r>
          </a:p>
          <a:p>
            <a:r>
              <a:rPr lang="en-US" altLang="ko-KR" sz="1600" dirty="0"/>
              <a:t>&gt; Android </a:t>
            </a:r>
            <a:r>
              <a:rPr lang="ko-KR" altLang="en-US" sz="1600" dirty="0"/>
              <a:t>애플리케이션의 사용자 인터페이스</a:t>
            </a:r>
            <a:r>
              <a:rPr lang="en-US" altLang="ko-KR" sz="1600" dirty="0"/>
              <a:t>(UI)</a:t>
            </a:r>
            <a:r>
              <a:rPr lang="ko-KR" altLang="en-US" sz="1600" dirty="0"/>
              <a:t>의 재사용 가능한 부분을 나타내는 컨셉입니다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en-US" altLang="ko-KR" sz="1600" dirty="0">
                <a:solidFill>
                  <a:srgbClr val="FF6699"/>
                </a:solidFill>
              </a:rPr>
              <a:t>Fragment</a:t>
            </a:r>
            <a:r>
              <a:rPr lang="en-US" altLang="ko-KR" sz="1600" dirty="0"/>
              <a:t>’</a:t>
            </a:r>
            <a:r>
              <a:rPr lang="ko-KR" altLang="en-US" sz="1600" dirty="0"/>
              <a:t>는 액티비티 내에서 독립적으로 관리되며</a:t>
            </a:r>
            <a:r>
              <a:rPr lang="en-US" altLang="ko-KR" sz="1600" dirty="0"/>
              <a:t>, </a:t>
            </a:r>
            <a:r>
              <a:rPr lang="ko-KR" altLang="en-US" sz="1600" dirty="0"/>
              <a:t>하나의 </a:t>
            </a:r>
            <a:endParaRPr lang="en-US" altLang="ko-KR" sz="1600" dirty="0"/>
          </a:p>
          <a:p>
            <a:r>
              <a:rPr lang="ko-KR" altLang="en-US" sz="1600" dirty="0"/>
              <a:t>액티비티 안에 여러 개의 </a:t>
            </a:r>
            <a:r>
              <a:rPr lang="en-US" altLang="ko-KR" sz="1600" dirty="0"/>
              <a:t>‘</a:t>
            </a:r>
            <a:r>
              <a:rPr lang="en-US" altLang="ko-KR" sz="1600" dirty="0">
                <a:solidFill>
                  <a:srgbClr val="FF6699"/>
                </a:solidFill>
              </a:rPr>
              <a:t>Fragment</a:t>
            </a:r>
            <a:r>
              <a:rPr lang="en-US" altLang="ko-KR" sz="1600" dirty="0"/>
              <a:t>’</a:t>
            </a:r>
            <a:r>
              <a:rPr lang="ko-KR" altLang="en-US" sz="1600" dirty="0"/>
              <a:t>를 조합하여 다양한 레이아웃을 만들고 관리할 수 있게 해줍니다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AB172543-D4A6-1B4E-D207-FD3008C5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D59C7B-6A19-91FF-E6FB-9CAF15755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046AD3-0F17-4BE5-B5AF-EE68DB9C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5" y="1578986"/>
            <a:ext cx="6353123" cy="5177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1C6017-3B64-4F24-9E91-43020ADC4CBB}"/>
              </a:ext>
            </a:extLst>
          </p:cNvPr>
          <p:cNvSpPr txBox="1"/>
          <p:nvPr/>
        </p:nvSpPr>
        <p:spPr>
          <a:xfrm>
            <a:off x="6902345" y="5909698"/>
            <a:ext cx="4729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메소드는 애플리케이션에서 기존의 안드로이드와 블루투스 페어링이 된 기기 목록을 사용자에게 보여주기 위한 중요한 부분입니다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9971BD4B-1034-E654-FAD9-733BE06D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D8F48D-2CA3-7DE9-943C-9C88C12EA2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D7CF983-8B77-02D3-182B-A8E65AFD0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800" y="1563597"/>
            <a:ext cx="2628114" cy="42485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014B1E-07D4-CBCA-B647-CDEBE01E0F4C}"/>
              </a:ext>
            </a:extLst>
          </p:cNvPr>
          <p:cNvSpPr txBox="1"/>
          <p:nvPr/>
        </p:nvSpPr>
        <p:spPr>
          <a:xfrm>
            <a:off x="343095" y="1194265"/>
            <a:ext cx="30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TitleMeFragment.java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191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124534-D5BD-4109-94F4-00127952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5" y="1563596"/>
            <a:ext cx="6227420" cy="50918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CD1275-99FC-4FDB-8BC1-1FF4CAC90FAF}"/>
              </a:ext>
            </a:extLst>
          </p:cNvPr>
          <p:cNvSpPr txBox="1"/>
          <p:nvPr/>
        </p:nvSpPr>
        <p:spPr>
          <a:xfrm>
            <a:off x="6602572" y="3817132"/>
            <a:ext cx="544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버튼 클릭 이벤트를 설정하여 사용자가 버튼을 클릭할 때 </a:t>
            </a:r>
            <a:endParaRPr lang="en-US" altLang="ko-KR" sz="1600" dirty="0"/>
          </a:p>
          <a:p>
            <a:r>
              <a:rPr lang="ko-KR" altLang="en-US" sz="1600" dirty="0"/>
              <a:t>각각의 화면으로 이동하도록 도와주는 역할</a:t>
            </a:r>
          </a:p>
        </p:txBody>
      </p: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BB7C6090-1DC6-8EC3-3ACB-786B944E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3618CC-5D9F-66AD-C9C0-93B6F6DF2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ED3A64-5D7C-649C-0C7B-F31055F512DF}"/>
              </a:ext>
            </a:extLst>
          </p:cNvPr>
          <p:cNvSpPr txBox="1"/>
          <p:nvPr/>
        </p:nvSpPr>
        <p:spPr>
          <a:xfrm>
            <a:off x="343095" y="1194265"/>
            <a:ext cx="30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TitleMeFragment.java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852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51077-34A3-4506-A400-30281B63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5" y="1563594"/>
            <a:ext cx="5430919" cy="5033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6C1BC0-9876-4915-A48A-5F73C2FAC867}"/>
              </a:ext>
            </a:extLst>
          </p:cNvPr>
          <p:cNvSpPr txBox="1"/>
          <p:nvPr/>
        </p:nvSpPr>
        <p:spPr>
          <a:xfrm>
            <a:off x="5998841" y="3788194"/>
            <a:ext cx="5066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클래스는 블루투스 소켓과 관련된 데이터 입출력을 처리하며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데이터를 전송하는 기능을 제공합니다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979583F0-DD71-5984-F505-DCE6EFDD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540518-8934-BFDD-C737-73D0E1FFEF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41DD69-94CD-905E-8B88-12D48D331BC9}"/>
              </a:ext>
            </a:extLst>
          </p:cNvPr>
          <p:cNvSpPr txBox="1"/>
          <p:nvPr/>
        </p:nvSpPr>
        <p:spPr>
          <a:xfrm>
            <a:off x="343095" y="1194265"/>
            <a:ext cx="30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TitleMeFragment.java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977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BD9C7-A9C5-4344-BD87-6EA7897B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5" y="1563597"/>
            <a:ext cx="5602942" cy="5212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08AF7-20CC-4BDD-B5CD-F31C8A918C9D}"/>
              </a:ext>
            </a:extLst>
          </p:cNvPr>
          <p:cNvSpPr txBox="1"/>
          <p:nvPr/>
        </p:nvSpPr>
        <p:spPr>
          <a:xfrm>
            <a:off x="6245965" y="5960153"/>
            <a:ext cx="517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블루투스 기기와의 연결을 시도하고</a:t>
            </a:r>
            <a:r>
              <a:rPr lang="en-US" altLang="ko-KR" sz="1600" dirty="0"/>
              <a:t>, </a:t>
            </a:r>
            <a:r>
              <a:rPr lang="ko-KR" altLang="en-US" sz="1600" dirty="0"/>
              <a:t>연결이 성공하면 데이터 통신을 위한 스레드를 시작하는 부분을 다룸</a:t>
            </a:r>
            <a:endParaRPr lang="ko-KR" altLang="en-US" sz="2800" dirty="0"/>
          </a:p>
        </p:txBody>
      </p:sp>
      <p:pic>
        <p:nvPicPr>
          <p:cNvPr id="9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BEC6371F-9A49-33DA-A6CA-280CB5DB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792E3C-5B4C-01D5-4318-E84E314652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F6FC8-0228-ABC7-F3AF-6B42D3169298}"/>
              </a:ext>
            </a:extLst>
          </p:cNvPr>
          <p:cNvSpPr txBox="1"/>
          <p:nvPr/>
        </p:nvSpPr>
        <p:spPr>
          <a:xfrm>
            <a:off x="343095" y="1194265"/>
            <a:ext cx="30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TitleMeFragment.java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D28915-A4DD-4A70-9489-5E952C9216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4678" y="1563596"/>
            <a:ext cx="2511296" cy="4360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61383-E526-4CC5-B880-DF61942F9618}"/>
              </a:ext>
            </a:extLst>
          </p:cNvPr>
          <p:cNvSpPr/>
          <p:nvPr/>
        </p:nvSpPr>
        <p:spPr>
          <a:xfrm>
            <a:off x="8103765" y="5461233"/>
            <a:ext cx="1459685" cy="463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07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FF497E-F500-4B63-A2C1-052C7E23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5" y="1563597"/>
            <a:ext cx="5541156" cy="5075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37BB17-DDB7-4B6E-9342-95803DA3C153}"/>
              </a:ext>
            </a:extLst>
          </p:cNvPr>
          <p:cNvSpPr txBox="1"/>
          <p:nvPr/>
        </p:nvSpPr>
        <p:spPr>
          <a:xfrm>
            <a:off x="6000063" y="3685689"/>
            <a:ext cx="5541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감지기로부터 수신 된  데이터를 입력 스트림에서 읽어와 </a:t>
            </a:r>
            <a:r>
              <a:rPr lang="en-US" altLang="ko-KR" sz="1600" dirty="0"/>
              <a:t>byte[] buffer</a:t>
            </a:r>
            <a:r>
              <a:rPr lang="ko-KR" altLang="en-US" sz="1600" dirty="0"/>
              <a:t>에 저장 후 처리하며</a:t>
            </a:r>
            <a:r>
              <a:rPr lang="en-US" altLang="ko-KR" sz="1600" dirty="0"/>
              <a:t>, </a:t>
            </a:r>
            <a:r>
              <a:rPr lang="ko-KR" altLang="en-US" sz="1600" dirty="0"/>
              <a:t>읽어온 데이터에 </a:t>
            </a:r>
            <a:r>
              <a:rPr lang="en-US" altLang="ko-KR" sz="1600" dirty="0"/>
              <a:t>“</a:t>
            </a:r>
            <a:r>
              <a:rPr lang="en-US" altLang="ko-KR" sz="1600" dirty="0">
                <a:solidFill>
                  <a:srgbClr val="FF6699"/>
                </a:solidFill>
              </a:rPr>
              <a:t>w</a:t>
            </a:r>
            <a:r>
              <a:rPr lang="en-US" altLang="ko-KR" sz="1600" dirty="0"/>
              <a:t>” </a:t>
            </a:r>
            <a:r>
              <a:rPr lang="ko-KR" altLang="en-US" sz="1600" dirty="0"/>
              <a:t>가 포함 되었을 경우 </a:t>
            </a:r>
            <a:r>
              <a:rPr lang="en-US" altLang="ko-KR" sz="1600" dirty="0"/>
              <a:t>UI</a:t>
            </a:r>
            <a:r>
              <a:rPr lang="ko-KR" altLang="en-US" sz="1600" dirty="0"/>
              <a:t>를 업데이트하는 부분을 다룹니다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BD7E2B6B-D292-342A-2436-A948C344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1FFE63-F26F-D34A-B48A-D63571AB1D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ED6922-CC6A-FF78-9276-80A98D6EF8F9}"/>
              </a:ext>
            </a:extLst>
          </p:cNvPr>
          <p:cNvSpPr txBox="1"/>
          <p:nvPr/>
        </p:nvSpPr>
        <p:spPr>
          <a:xfrm>
            <a:off x="343095" y="1194265"/>
            <a:ext cx="30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TitleMeFragment.java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0454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B3D180-FB82-48E8-87F2-62075F444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" b="75624"/>
          <a:stretch/>
        </p:blipFill>
        <p:spPr>
          <a:xfrm>
            <a:off x="866139" y="1262659"/>
            <a:ext cx="9526329" cy="13934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A44EA3D-DAD2-C34C-A3D0-92AD967DDF44}"/>
              </a:ext>
            </a:extLst>
          </p:cNvPr>
          <p:cNvGrpSpPr/>
          <p:nvPr/>
        </p:nvGrpSpPr>
        <p:grpSpPr>
          <a:xfrm>
            <a:off x="875104" y="2801840"/>
            <a:ext cx="5090976" cy="3752467"/>
            <a:chOff x="1514061" y="2801841"/>
            <a:chExt cx="5090976" cy="375246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4D5AE4E-068B-4E10-A633-6D88B5A01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4061" y="2801841"/>
              <a:ext cx="5090976" cy="375246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5E9239-A0B4-46EE-8C5F-14F359F0FB38}"/>
                </a:ext>
              </a:extLst>
            </p:cNvPr>
            <p:cNvSpPr txBox="1"/>
            <p:nvPr/>
          </p:nvSpPr>
          <p:spPr>
            <a:xfrm>
              <a:off x="3736041" y="3286689"/>
              <a:ext cx="190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//danger.xml</a:t>
              </a:r>
              <a:r>
                <a:rPr lang="ko-KR" altLang="en-US" sz="900" dirty="0">
                  <a:solidFill>
                    <a:schemeClr val="bg1"/>
                  </a:solidFill>
                </a:rPr>
                <a:t>을 띄움</a:t>
              </a:r>
            </a:p>
          </p:txBody>
        </p:sp>
      </p:grp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99D6DE7-82A1-ED40-14C9-8B5C5D3A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A23D09-D648-31EB-7D4D-5B7D43BA8C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23C210-7AD1-E0FC-D800-569AAE372E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1" r="3330" b="437"/>
          <a:stretch/>
        </p:blipFill>
        <p:spPr>
          <a:xfrm>
            <a:off x="7916772" y="2801840"/>
            <a:ext cx="2018620" cy="375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75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9DD6E9-AE40-4496-918A-DBEFEF5F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801840"/>
            <a:ext cx="5624022" cy="3752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A12B6F-1206-42B9-B5E1-3E2A596B42D6}"/>
              </a:ext>
            </a:extLst>
          </p:cNvPr>
          <p:cNvSpPr txBox="1"/>
          <p:nvPr/>
        </p:nvSpPr>
        <p:spPr>
          <a:xfrm>
            <a:off x="7696549" y="5279572"/>
            <a:ext cx="190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//</a:t>
            </a:r>
            <a:r>
              <a:rPr lang="ko-KR" altLang="en-US" sz="900" dirty="0">
                <a:solidFill>
                  <a:schemeClr val="bg1"/>
                </a:solidFill>
              </a:rPr>
              <a:t>확인버튼 클릭 시 타이머 종료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9B6B73-D176-48F6-626B-56DB18B5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1" r="3330" b="437"/>
          <a:stretch/>
        </p:blipFill>
        <p:spPr>
          <a:xfrm>
            <a:off x="7916772" y="2792461"/>
            <a:ext cx="2018620" cy="375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D78ED980-96FF-0878-6039-B21A019D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FD9C66-73B3-D7C2-C573-DDAE0912B49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C2B367-F6C9-A856-12FE-9846747281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" b="75624"/>
          <a:stretch/>
        </p:blipFill>
        <p:spPr>
          <a:xfrm>
            <a:off x="866139" y="1262659"/>
            <a:ext cx="9526329" cy="139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9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A57966-DE33-4F88-B7B8-8674EF33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9" y="2810803"/>
            <a:ext cx="7662341" cy="37524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2A0423-A21D-4445-872C-1EA99BF045FA}"/>
              </a:ext>
            </a:extLst>
          </p:cNvPr>
          <p:cNvGrpSpPr/>
          <p:nvPr/>
        </p:nvGrpSpPr>
        <p:grpSpPr>
          <a:xfrm>
            <a:off x="8990629" y="2810804"/>
            <a:ext cx="2018620" cy="3752467"/>
            <a:chOff x="1514061" y="2801841"/>
            <a:chExt cx="2018620" cy="37524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F99F5D-0A68-4A96-AAC4-26BAFCFE2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1" r="3330" b="437"/>
            <a:stretch/>
          </p:blipFill>
          <p:spPr>
            <a:xfrm>
              <a:off x="1514061" y="2801841"/>
              <a:ext cx="2018620" cy="375246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0191945-7F15-4FA8-ACE8-A8CA88135CB2}"/>
                </a:ext>
              </a:extLst>
            </p:cNvPr>
            <p:cNvSpPr/>
            <p:nvPr/>
          </p:nvSpPr>
          <p:spPr>
            <a:xfrm>
              <a:off x="2217420" y="4998720"/>
              <a:ext cx="190500" cy="32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A80F188C-AED1-5792-E7EE-00CE136F5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6D6697-7B8F-4870-5304-6E4356423D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F51165-AFDC-3AEA-2263-2CE44978B9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" b="75624"/>
          <a:stretch/>
        </p:blipFill>
        <p:spPr>
          <a:xfrm>
            <a:off x="866139" y="1262659"/>
            <a:ext cx="9526329" cy="139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  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416007-B1B1-4DD2-BADF-FD6F3675A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85"/>
          <a:stretch/>
        </p:blipFill>
        <p:spPr>
          <a:xfrm>
            <a:off x="875104" y="2793373"/>
            <a:ext cx="6049571" cy="1854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4395AD-51B1-4A2D-B2A1-CD4ACC415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84"/>
          <a:stretch/>
        </p:blipFill>
        <p:spPr>
          <a:xfrm>
            <a:off x="875104" y="4684707"/>
            <a:ext cx="6049571" cy="20240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9DDC8E-13A8-4242-9C49-59B0055AC648}"/>
              </a:ext>
            </a:extLst>
          </p:cNvPr>
          <p:cNvSpPr txBox="1"/>
          <p:nvPr/>
        </p:nvSpPr>
        <p:spPr>
          <a:xfrm>
            <a:off x="7171264" y="3429000"/>
            <a:ext cx="418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확인 버튼 클릭 시 감지기에 데이터 전송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55E14-338F-40E2-BA49-EF373A3A5D15}"/>
              </a:ext>
            </a:extLst>
          </p:cNvPr>
          <p:cNvSpPr txBox="1"/>
          <p:nvPr/>
        </p:nvSpPr>
        <p:spPr>
          <a:xfrm>
            <a:off x="7171264" y="5595341"/>
            <a:ext cx="4597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rgbClr val="393939"/>
                </a:solidFill>
              </a:rPr>
              <a:t>타이머가 </a:t>
            </a:r>
            <a:r>
              <a:rPr lang="en-US" altLang="ko-KR" sz="1600" spc="-150" dirty="0">
                <a:solidFill>
                  <a:srgbClr val="393939"/>
                </a:solidFill>
              </a:rPr>
              <a:t>0</a:t>
            </a:r>
            <a:r>
              <a:rPr lang="ko-KR" altLang="en-US" sz="1600" spc="-150" dirty="0">
                <a:solidFill>
                  <a:srgbClr val="393939"/>
                </a:solidFill>
              </a:rPr>
              <a:t>초가 된다면 </a:t>
            </a:r>
            <a:r>
              <a:rPr lang="en-US" altLang="ko-KR" sz="1600" spc="-150" dirty="0">
                <a:solidFill>
                  <a:srgbClr val="393939"/>
                </a:solidFill>
              </a:rPr>
              <a:t>119 </a:t>
            </a:r>
            <a:r>
              <a:rPr lang="ko-KR" altLang="en-US" sz="1600" spc="-150" dirty="0">
                <a:solidFill>
                  <a:srgbClr val="393939"/>
                </a:solidFill>
              </a:rPr>
              <a:t>및 보호자에게 정보 전달</a:t>
            </a:r>
            <a:r>
              <a:rPr lang="en-US" altLang="ko-KR" sz="1600" spc="-150" dirty="0">
                <a:solidFill>
                  <a:srgbClr val="393939"/>
                </a:solidFill>
              </a:rPr>
              <a:t>.</a:t>
            </a:r>
          </a:p>
        </p:txBody>
      </p: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59999F7E-D338-89B5-A9BE-A2F3F276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4DAA81-0E4F-D465-68C5-CFC5FB60CF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B67F98-07B6-ED17-9FC7-F710C9C678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" b="75624"/>
          <a:stretch/>
        </p:blipFill>
        <p:spPr>
          <a:xfrm>
            <a:off x="866139" y="1262659"/>
            <a:ext cx="9526329" cy="139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6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94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배경 및 필요성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4B137-9F3C-4A3B-863C-2DA04F463D9A}"/>
              </a:ext>
            </a:extLst>
          </p:cNvPr>
          <p:cNvSpPr txBox="1"/>
          <p:nvPr/>
        </p:nvSpPr>
        <p:spPr>
          <a:xfrm>
            <a:off x="875104" y="5505246"/>
            <a:ext cx="10827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rgbClr val="393939"/>
                </a:solidFill>
              </a:rPr>
              <a:t>점점 고령화 사회가 심해지는 시점에 낙상은 노인에게 신체 및 정신적 손상을 초래하며 영구적인 손상을 남길 수 있고</a:t>
            </a:r>
            <a:r>
              <a:rPr lang="en-US" altLang="ko-KR" sz="1400" spc="-150" dirty="0">
                <a:solidFill>
                  <a:srgbClr val="393939"/>
                </a:solidFill>
              </a:rPr>
              <a:t>, </a:t>
            </a:r>
            <a:r>
              <a:rPr lang="ko-KR" altLang="en-US" sz="1400" spc="-150" dirty="0">
                <a:solidFill>
                  <a:srgbClr val="393939"/>
                </a:solidFill>
              </a:rPr>
              <a:t>낙상사고로 위급한 상황임에도 주변 사람들이 인지를 하지 못하여 사망하시는 분들이 점차 늘어나기 시작 하였습니다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 </a:t>
            </a:r>
            <a:r>
              <a:rPr lang="ko-KR" altLang="en-US" sz="1400" spc="-150" dirty="0">
                <a:solidFill>
                  <a:srgbClr val="393939"/>
                </a:solidFill>
              </a:rPr>
              <a:t>가정 및 의료기관에서 필요한 노인에게 ‘노인 낙상 감지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시스템’을</a:t>
            </a:r>
            <a:r>
              <a:rPr lang="ko-KR" altLang="en-US" sz="1400" spc="-150" dirty="0">
                <a:solidFill>
                  <a:srgbClr val="393939"/>
                </a:solidFill>
              </a:rPr>
              <a:t> 이용해 낙상 위험을 감지하고 예방하고자 하며</a:t>
            </a:r>
            <a:r>
              <a:rPr lang="en-US" altLang="ko-KR" sz="1400" spc="-150" dirty="0">
                <a:solidFill>
                  <a:srgbClr val="393939"/>
                </a:solidFill>
              </a:rPr>
              <a:t>, </a:t>
            </a:r>
            <a:r>
              <a:rPr lang="ko-KR" altLang="en-US" sz="1400" spc="-150" dirty="0">
                <a:solidFill>
                  <a:srgbClr val="393939"/>
                </a:solidFill>
              </a:rPr>
              <a:t>낙상사고 시 가족 및 관리자에게 알림을 통해 사망 사고 및 예방이 가능합니다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2C5C01-2742-46E8-9E98-7F1F353B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1436735"/>
            <a:ext cx="3644685" cy="34239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C24195-51F9-466D-8663-38AC048A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81" y="2355205"/>
            <a:ext cx="4113692" cy="21475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75884D-D019-4AA1-BBF4-B81DF9B55E91}"/>
              </a:ext>
            </a:extLst>
          </p:cNvPr>
          <p:cNvSpPr txBox="1"/>
          <p:nvPr/>
        </p:nvSpPr>
        <p:spPr>
          <a:xfrm>
            <a:off x="875104" y="5105136"/>
            <a:ext cx="3313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점점 늘어나는 노인 낙상 사고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4F3305-C9F3-4550-9B3F-A2553BC5F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773" y="1900023"/>
            <a:ext cx="3181794" cy="3057952"/>
          </a:xfrm>
          <a:prstGeom prst="rect">
            <a:avLst/>
          </a:prstGeom>
        </p:spPr>
      </p:pic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9E52410D-9715-CDC8-D5A9-9C363316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8006C9-7062-84E0-2F63-CEA08566E64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시연 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6AF6707-9D7C-5B9A-2F98-5CD6F35C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5FEFCB-60FC-A646-3FDB-10D6D09799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3D41C0-23CB-F25F-7DBF-E666DE518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330" y="1124901"/>
            <a:ext cx="4709335" cy="4709335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4A68327-BFCD-C026-E5AF-C186502702D9}"/>
              </a:ext>
            </a:extLst>
          </p:cNvPr>
          <p:cNvSpPr txBox="1"/>
          <p:nvPr/>
        </p:nvSpPr>
        <p:spPr>
          <a:xfrm>
            <a:off x="4289458" y="5480963"/>
            <a:ext cx="368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hlinkClick r:id="rId6"/>
              </a:rPr>
              <a:t>https://m.site.naver.com/1bVbe</a:t>
            </a:r>
            <a:endParaRPr lang="en-US" altLang="ko-KR" sz="1600" spc="-150" dirty="0">
              <a:solidFill>
                <a:srgbClr val="393939"/>
              </a:solidFill>
            </a:endParaRPr>
          </a:p>
        </p:txBody>
      </p:sp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A626EE05-E9B2-0D29-560E-769C54229761}"/>
              </a:ext>
            </a:extLst>
          </p:cNvPr>
          <p:cNvSpPr txBox="1"/>
          <p:nvPr/>
        </p:nvSpPr>
        <p:spPr>
          <a:xfrm>
            <a:off x="4289458" y="5898237"/>
            <a:ext cx="368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hlinkClick r:id="rId7"/>
              </a:rPr>
              <a:t>https://youtu.be/upMBpczxfjQ</a:t>
            </a:r>
            <a:endParaRPr lang="en-US" altLang="ko-KR" sz="16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7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43204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209744"/>
              </p:ext>
            </p:extLst>
          </p:nvPr>
        </p:nvGraphicFramePr>
        <p:xfrm>
          <a:off x="1050900" y="2043057"/>
          <a:ext cx="9961989" cy="3889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3575016484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62186263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157253658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40286249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2023.07.26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2023.07.27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2023.07.28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2023.07.31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2023.08.02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2023.08.03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2023.08.04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2023.08.07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 계획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H/W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S/W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최종 테스트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455281" y="996822"/>
            <a:ext cx="4081758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TIMETABLE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6A2722-5272-409F-8BB8-97B89087B0E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1BAB7-207C-43DC-872F-128B8A4A80CD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일정표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50847-F026-429D-A823-98873C6CB179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DF054BA7-876F-331C-22B7-FA605C09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2BBDF7-876E-6DC6-5F69-58CCBF503E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3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역할 분담 및 개발 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04440"/>
              </p:ext>
            </p:extLst>
          </p:nvPr>
        </p:nvGraphicFramePr>
        <p:xfrm>
          <a:off x="715107" y="1622685"/>
          <a:ext cx="10761786" cy="2538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72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8726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587262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812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이재성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이주용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박효정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725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Embeded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설계 및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코드 작성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프로젝트 총괄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Embeded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설계 및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코드 작성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Application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Database(SQLite)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Embeded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설계 및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코드 작성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Application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933D252-135E-4E09-B8EE-D11920C9E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459464"/>
              </p:ext>
            </p:extLst>
          </p:nvPr>
        </p:nvGraphicFramePr>
        <p:xfrm>
          <a:off x="715107" y="4970307"/>
          <a:ext cx="10761786" cy="1302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003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45175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6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개발 환경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Android Studio, Arduino IDE ,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Database(SQLite)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4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언어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Java, C</a:t>
                      </a:r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언어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  <p:pic>
        <p:nvPicPr>
          <p:cNvPr id="8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4DC55B9A-1944-4939-99C2-4ACABCBD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455EB8-0A2A-4D6B-9693-5DC8F8DF33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794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 석 및 설 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6202E7-4095-4EF4-9301-36EB9F18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1409357"/>
            <a:ext cx="9573961" cy="4915586"/>
          </a:xfrm>
          <a:prstGeom prst="rect">
            <a:avLst/>
          </a:prstGeom>
        </p:spPr>
      </p:pic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E72C9C6-12C3-248E-CE99-2B5654F4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296C44-ACE7-4BFE-439D-64943DB33F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D13CD8-1FFD-437E-A353-850F38A3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115061"/>
            <a:ext cx="9445625" cy="5742940"/>
          </a:xfrm>
          <a:prstGeom prst="rect">
            <a:avLst/>
          </a:prstGeom>
        </p:spPr>
      </p:pic>
      <p:pic>
        <p:nvPicPr>
          <p:cNvPr id="5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9106BA95-860B-1F7B-E699-A762D32D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92" y="313072"/>
            <a:ext cx="728505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58B981-E676-5D44-57DF-F4A077A566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7" y="101916"/>
            <a:ext cx="1305997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1022</Words>
  <Application>Microsoft Office PowerPoint</Application>
  <PresentationFormat>와이드스크린</PresentationFormat>
  <Paragraphs>228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COMPUTER</cp:lastModifiedBy>
  <cp:revision>82</cp:revision>
  <dcterms:created xsi:type="dcterms:W3CDTF">2020-09-07T02:34:06Z</dcterms:created>
  <dcterms:modified xsi:type="dcterms:W3CDTF">2023-08-08T05:22:43Z</dcterms:modified>
</cp:coreProperties>
</file>